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3" r:id="rId4"/>
    <p:sldMasterId id="2147483685" r:id="rId5"/>
  </p:sldMasterIdLst>
  <p:notesMasterIdLst>
    <p:notesMasterId r:id="rId71"/>
  </p:notesMasterIdLst>
  <p:handoutMasterIdLst>
    <p:handoutMasterId r:id="rId72"/>
  </p:handoutMasterIdLst>
  <p:sldIdLst>
    <p:sldId id="497" r:id="rId6"/>
    <p:sldId id="450" r:id="rId7"/>
    <p:sldId id="274" r:id="rId8"/>
    <p:sldId id="258" r:id="rId9"/>
    <p:sldId id="260" r:id="rId10"/>
    <p:sldId id="263" r:id="rId11"/>
    <p:sldId id="366" r:id="rId12"/>
    <p:sldId id="266" r:id="rId13"/>
    <p:sldId id="371" r:id="rId14"/>
    <p:sldId id="374" r:id="rId15"/>
    <p:sldId id="372" r:id="rId16"/>
    <p:sldId id="368" r:id="rId17"/>
    <p:sldId id="375" r:id="rId18"/>
    <p:sldId id="471" r:id="rId19"/>
    <p:sldId id="269" r:id="rId20"/>
    <p:sldId id="270" r:id="rId21"/>
    <p:sldId id="377" r:id="rId22"/>
    <p:sldId id="378" r:id="rId23"/>
    <p:sldId id="379" r:id="rId24"/>
    <p:sldId id="451" r:id="rId25"/>
    <p:sldId id="380" r:id="rId26"/>
    <p:sldId id="454" r:id="rId27"/>
    <p:sldId id="481" r:id="rId28"/>
    <p:sldId id="383" r:id="rId29"/>
    <p:sldId id="472" r:id="rId30"/>
    <p:sldId id="473" r:id="rId31"/>
    <p:sldId id="474" r:id="rId32"/>
    <p:sldId id="477" r:id="rId33"/>
    <p:sldId id="452" r:id="rId34"/>
    <p:sldId id="475" r:id="rId35"/>
    <p:sldId id="476" r:id="rId36"/>
    <p:sldId id="384" r:id="rId37"/>
    <p:sldId id="455" r:id="rId38"/>
    <p:sldId id="484" r:id="rId39"/>
    <p:sldId id="485" r:id="rId40"/>
    <p:sldId id="487" r:id="rId41"/>
    <p:sldId id="483" r:id="rId42"/>
    <p:sldId id="499" r:id="rId43"/>
    <p:sldId id="500" r:id="rId44"/>
    <p:sldId id="501" r:id="rId45"/>
    <p:sldId id="502" r:id="rId46"/>
    <p:sldId id="503" r:id="rId47"/>
    <p:sldId id="504" r:id="rId48"/>
    <p:sldId id="505" r:id="rId49"/>
    <p:sldId id="506" r:id="rId50"/>
    <p:sldId id="507" r:id="rId51"/>
    <p:sldId id="508" r:id="rId52"/>
    <p:sldId id="509" r:id="rId53"/>
    <p:sldId id="510" r:id="rId54"/>
    <p:sldId id="511" r:id="rId55"/>
    <p:sldId id="512" r:id="rId56"/>
    <p:sldId id="513" r:id="rId57"/>
    <p:sldId id="514" r:id="rId58"/>
    <p:sldId id="515" r:id="rId59"/>
    <p:sldId id="516" r:id="rId60"/>
    <p:sldId id="567" r:id="rId61"/>
    <p:sldId id="568" r:id="rId62"/>
    <p:sldId id="518" r:id="rId63"/>
    <p:sldId id="519" r:id="rId64"/>
    <p:sldId id="520" r:id="rId65"/>
    <p:sldId id="521" r:id="rId66"/>
    <p:sldId id="555" r:id="rId67"/>
    <p:sldId id="523" r:id="rId68"/>
    <p:sldId id="633" r:id="rId69"/>
    <p:sldId id="369" r:id="rId7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472AB"/>
    <a:srgbClr val="34C6F4"/>
    <a:srgbClr val="3B5079"/>
    <a:srgbClr val="1EE0DB"/>
    <a:srgbClr val="C4CCE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58507" autoAdjust="0"/>
  </p:normalViewPr>
  <p:slideViewPr>
    <p:cSldViewPr snapToGrid="0" snapToObjects="1">
      <p:cViewPr varScale="1">
        <p:scale>
          <a:sx n="68" d="100"/>
          <a:sy n="68" d="100"/>
        </p:scale>
        <p:origin x="2844" y="60"/>
      </p:cViewPr>
      <p:guideLst>
        <p:guide orient="horz" pos="2160"/>
        <p:guide pos="2880"/>
      </p:guideLst>
    </p:cSldViewPr>
  </p:slideViewPr>
  <p:notesTextViewPr>
    <p:cViewPr>
      <p:scale>
        <a:sx n="100" d="100"/>
        <a:sy n="100" d="100"/>
      </p:scale>
      <p:origin x="0" y="0"/>
    </p:cViewPr>
  </p:notesTextViewPr>
  <p:sorterViewPr>
    <p:cViewPr>
      <p:scale>
        <a:sx n="89" d="100"/>
        <a:sy n="89" d="100"/>
      </p:scale>
      <p:origin x="0" y="-765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tableStyles" Target="tableStyles.xml"/><Relationship Id="rId7" Type="http://schemas.openxmlformats.org/officeDocument/2006/relationships/slide" Target="slides/slide2.xml"/><Relationship Id="rId71"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370FDB9-1B39-AF40-8596-1F970BBA7ED0}" type="datetimeFigureOut">
              <a:rPr lang="en-US" smtClean="0"/>
              <a:pPr/>
              <a:t>1/9/2015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F1AC66C-6A32-F249-B303-26E8DE3C88CE}" type="slidenum">
              <a:rPr lang="en-US" smtClean="0"/>
              <a:pPr/>
              <a:t>‹#›</a:t>
            </a:fld>
            <a:endParaRPr lang="en-US"/>
          </a:p>
        </p:txBody>
      </p:sp>
    </p:spTree>
    <p:extLst>
      <p:ext uri="{BB962C8B-B14F-4D97-AF65-F5344CB8AC3E}">
        <p14:creationId xmlns:p14="http://schemas.microsoft.com/office/powerpoint/2010/main" val="113168347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F5E632-63ED-ED46-9EC9-07711790CF17}" type="datetimeFigureOut">
              <a:rPr lang="en-US" smtClean="0"/>
              <a:pPr/>
              <a:t>1/9/2015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98FEC81-807F-8B46-A086-C9AA4ACD546D}" type="slidenum">
              <a:rPr lang="en-US" smtClean="0"/>
              <a:pPr/>
              <a:t>‹#›</a:t>
            </a:fld>
            <a:endParaRPr lang="en-US"/>
          </a:p>
        </p:txBody>
      </p:sp>
    </p:spTree>
    <p:extLst>
      <p:ext uri="{BB962C8B-B14F-4D97-AF65-F5344CB8AC3E}">
        <p14:creationId xmlns:p14="http://schemas.microsoft.com/office/powerpoint/2010/main" val="106560490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globalhandwashing.org/ghw-day" TargetMode="External"/><Relationship Id="rId2" Type="http://schemas.openxmlformats.org/officeDocument/2006/relationships/slide" Target="../slides/slide36.xml"/><Relationship Id="rId1" Type="http://schemas.openxmlformats.org/officeDocument/2006/relationships/notesMaster" Target="../notesMasters/notesMaster1.xml"/><Relationship Id="rId4" Type="http://schemas.openxmlformats.org/officeDocument/2006/relationships/hyperlink" Target="http://globalhandwashing.org/sites/default/files/GlobalHandwashingDayPlannersGuide.pdf" TargetMode="Externa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africaahead.org/"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kern="1200" dirty="0" smtClean="0">
                <a:solidFill>
                  <a:schemeClr val="tx1"/>
                </a:solidFill>
                <a:latin typeface="+mn-lt"/>
                <a:ea typeface="+mn-ea"/>
                <a:cs typeface="+mn-cs"/>
              </a:rPr>
              <a:t>Welcome to course</a:t>
            </a:r>
            <a:r>
              <a:rPr lang="en-US" sz="1200" b="0" i="0" u="none" kern="1200" baseline="0" dirty="0" smtClean="0">
                <a:solidFill>
                  <a:schemeClr val="tx1"/>
                </a:solidFill>
                <a:latin typeface="+mn-lt"/>
                <a:ea typeface="+mn-ea"/>
                <a:cs typeface="+mn-cs"/>
              </a:rPr>
              <a:t> entitled “Design delivery and monitoring and evaluation for </a:t>
            </a:r>
            <a:r>
              <a:rPr lang="en-US" sz="1200" b="0" i="0" u="none" kern="1200" baseline="0" dirty="0" err="1" smtClean="0">
                <a:solidFill>
                  <a:schemeClr val="tx1"/>
                </a:solidFill>
                <a:latin typeface="+mn-lt"/>
                <a:ea typeface="+mn-ea"/>
                <a:cs typeface="+mn-cs"/>
              </a:rPr>
              <a:t>handwashing</a:t>
            </a:r>
            <a:r>
              <a:rPr lang="en-US" sz="1200" b="0" i="0" u="none" kern="1200" baseline="0" dirty="0" smtClean="0">
                <a:solidFill>
                  <a:schemeClr val="tx1"/>
                </a:solidFill>
                <a:latin typeface="+mn-lt"/>
                <a:ea typeface="+mn-ea"/>
                <a:cs typeface="+mn-cs"/>
              </a:rPr>
              <a:t> with soap programs. The course will take place over two sessions consisting of 1 hour each. Each session will be led by Matthew Freeman and Robert </a:t>
            </a:r>
            <a:r>
              <a:rPr lang="en-US" sz="1200" b="0" i="0" u="none" kern="1200" baseline="0" dirty="0" err="1" smtClean="0">
                <a:solidFill>
                  <a:schemeClr val="tx1"/>
                </a:solidFill>
                <a:latin typeface="+mn-lt"/>
                <a:ea typeface="+mn-ea"/>
                <a:cs typeface="+mn-cs"/>
              </a:rPr>
              <a:t>Dreibelbis</a:t>
            </a:r>
            <a:r>
              <a:rPr lang="en-US" sz="1200" b="0" i="0" u="none" kern="1200" baseline="0" dirty="0" smtClean="0">
                <a:solidFill>
                  <a:schemeClr val="tx1"/>
                </a:solidFill>
                <a:latin typeface="+mn-lt"/>
                <a:ea typeface="+mn-ea"/>
                <a:cs typeface="+mn-cs"/>
              </a:rPr>
              <a:t>. </a:t>
            </a:r>
          </a:p>
          <a:p>
            <a:endParaRPr lang="en-US" sz="1200" b="0" i="0" u="none" kern="1200" baseline="0" dirty="0" smtClean="0">
              <a:solidFill>
                <a:schemeClr val="tx1"/>
              </a:solidFill>
              <a:latin typeface="+mn-lt"/>
              <a:ea typeface="+mn-ea"/>
              <a:cs typeface="+mn-cs"/>
            </a:endParaRPr>
          </a:p>
          <a:p>
            <a:r>
              <a:rPr lang="en-US" sz="1200" b="0" i="0" u="none" kern="1200" baseline="0" dirty="0" smtClean="0">
                <a:solidFill>
                  <a:schemeClr val="tx1"/>
                </a:solidFill>
                <a:latin typeface="+mn-lt"/>
                <a:ea typeface="+mn-ea"/>
                <a:cs typeface="+mn-cs"/>
              </a:rPr>
              <a:t>The program is sponsored by the Public Private Partnership for </a:t>
            </a:r>
            <a:r>
              <a:rPr lang="en-US" sz="1200" b="0" i="0" u="none" kern="1200" baseline="0" dirty="0" err="1" smtClean="0">
                <a:solidFill>
                  <a:schemeClr val="tx1"/>
                </a:solidFill>
                <a:latin typeface="+mn-lt"/>
                <a:ea typeface="+mn-ea"/>
                <a:cs typeface="+mn-cs"/>
              </a:rPr>
              <a:t>Handwashing</a:t>
            </a:r>
            <a:r>
              <a:rPr lang="en-US" sz="1200" b="0" i="0" u="none" kern="1200" baseline="0" dirty="0" smtClean="0">
                <a:solidFill>
                  <a:schemeClr val="tx1"/>
                </a:solidFill>
                <a:latin typeface="+mn-lt"/>
                <a:ea typeface="+mn-ea"/>
                <a:cs typeface="+mn-cs"/>
              </a:rPr>
              <a:t>, a consortium of global stakeholders whose mission is to increase the use of </a:t>
            </a:r>
            <a:r>
              <a:rPr lang="en-US" sz="1200" b="0" i="0" u="none" kern="1200" baseline="0" dirty="0" err="1" smtClean="0">
                <a:solidFill>
                  <a:schemeClr val="tx1"/>
                </a:solidFill>
                <a:latin typeface="+mn-lt"/>
                <a:ea typeface="+mn-ea"/>
                <a:cs typeface="+mn-cs"/>
              </a:rPr>
              <a:t>handwashing</a:t>
            </a:r>
            <a:r>
              <a:rPr lang="en-US" sz="1200" b="0" i="0" u="none" kern="1200" baseline="0" dirty="0" smtClean="0">
                <a:solidFill>
                  <a:schemeClr val="tx1"/>
                </a:solidFill>
                <a:latin typeface="+mn-lt"/>
                <a:ea typeface="+mn-ea"/>
                <a:cs typeface="+mn-cs"/>
              </a:rPr>
              <a:t> with soap.</a:t>
            </a:r>
            <a:endParaRPr lang="en-US" sz="1200" b="0" i="0" u="none"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98FEC81-807F-8B46-A086-C9AA4ACD546D}" type="slidenum">
              <a:rPr lang="en-US" smtClean="0"/>
              <a:pPr/>
              <a:t>1</a:t>
            </a:fld>
            <a:endParaRPr lang="en-US"/>
          </a:p>
        </p:txBody>
      </p:sp>
    </p:spTree>
    <p:extLst>
      <p:ext uri="{BB962C8B-B14F-4D97-AF65-F5344CB8AC3E}">
        <p14:creationId xmlns:p14="http://schemas.microsoft.com/office/powerpoint/2010/main" val="33915061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HWWS can prevent adverse health outcomes</a:t>
            </a:r>
            <a:r>
              <a:rPr lang="en-US" sz="1200" u="none" kern="1200" baseline="0" dirty="0" smtClean="0">
                <a:solidFill>
                  <a:schemeClr val="tx1"/>
                </a:solidFill>
                <a:latin typeface="+mn-lt"/>
                <a:ea typeface="+mn-ea"/>
                <a:cs typeface="+mn-cs"/>
              </a:rPr>
              <a:t> according to peer reviewed literature. There is a robust literature linking HWWS to:</a:t>
            </a:r>
          </a:p>
          <a:p>
            <a:r>
              <a:rPr lang="en-US" sz="1200" u="none" kern="1200" baseline="0" dirty="0" smtClean="0">
                <a:solidFill>
                  <a:schemeClr val="tx1"/>
                </a:solidFill>
                <a:latin typeface="+mn-lt"/>
                <a:ea typeface="+mn-ea"/>
                <a:cs typeface="+mn-cs"/>
              </a:rPr>
              <a:t>Reduction in a</a:t>
            </a:r>
            <a:r>
              <a:rPr lang="en-US" sz="1200" u="none" kern="1200" dirty="0" smtClean="0">
                <a:solidFill>
                  <a:schemeClr val="tx1"/>
                </a:solidFill>
                <a:latin typeface="+mn-lt"/>
                <a:ea typeface="+mn-ea"/>
                <a:cs typeface="+mn-cs"/>
              </a:rPr>
              <a:t>cute respiratory infection </a:t>
            </a:r>
            <a:r>
              <a:rPr lang="en-US" sz="1200" u="none" kern="1200" baseline="0" dirty="0" smtClean="0">
                <a:solidFill>
                  <a:schemeClr val="tx1"/>
                </a:solidFill>
                <a:latin typeface="+mn-lt"/>
                <a:ea typeface="+mn-ea"/>
                <a:cs typeface="+mn-cs"/>
              </a:rPr>
              <a:t>by </a:t>
            </a:r>
            <a:r>
              <a:rPr lang="en-US" sz="1200" u="none" kern="1200" dirty="0" smtClean="0">
                <a:solidFill>
                  <a:schemeClr val="tx1"/>
                </a:solidFill>
                <a:latin typeface="+mn-lt"/>
                <a:ea typeface="+mn-ea"/>
                <a:cs typeface="+mn-cs"/>
              </a:rPr>
              <a:t>23% based on a systematic review by</a:t>
            </a:r>
            <a:r>
              <a:rPr lang="en-US" sz="1200" u="none" kern="1200" baseline="0" dirty="0" smtClean="0">
                <a:solidFill>
                  <a:schemeClr val="tx1"/>
                </a:solidFill>
                <a:latin typeface="+mn-lt"/>
                <a:ea typeface="+mn-ea"/>
                <a:cs typeface="+mn-cs"/>
              </a:rPr>
              <a:t> </a:t>
            </a:r>
            <a:r>
              <a:rPr lang="en-US" sz="1200" u="none" kern="1200" dirty="0" smtClean="0">
                <a:solidFill>
                  <a:schemeClr val="tx1"/>
                </a:solidFill>
                <a:latin typeface="+mn-lt"/>
                <a:ea typeface="+mn-ea"/>
                <a:cs typeface="+mn-cs"/>
              </a:rPr>
              <a:t>Curtis</a:t>
            </a:r>
            <a:r>
              <a:rPr lang="en-US" sz="1200" u="none" kern="1200" baseline="0" dirty="0" smtClean="0">
                <a:solidFill>
                  <a:schemeClr val="tx1"/>
                </a:solidFill>
                <a:latin typeface="+mn-lt"/>
                <a:ea typeface="+mn-ea"/>
                <a:cs typeface="+mn-cs"/>
              </a:rPr>
              <a:t> from </a:t>
            </a:r>
            <a:r>
              <a:rPr lang="en-US" sz="1200" u="none" kern="1200" dirty="0" smtClean="0">
                <a:solidFill>
                  <a:schemeClr val="tx1"/>
                </a:solidFill>
                <a:latin typeface="+mn-lt"/>
                <a:ea typeface="+mn-ea"/>
                <a:cs typeface="+mn-cs"/>
              </a:rPr>
              <a:t> 2003</a:t>
            </a:r>
          </a:p>
          <a:p>
            <a:pPr lvl="0"/>
            <a:r>
              <a:rPr lang="en-US" sz="1200" u="none" kern="1200" dirty="0" smtClean="0">
                <a:solidFill>
                  <a:schemeClr val="tx1"/>
                </a:solidFill>
                <a:latin typeface="+mn-lt"/>
                <a:ea typeface="+mn-ea"/>
                <a:cs typeface="+mn-cs"/>
              </a:rPr>
              <a:t>Reduction</a:t>
            </a:r>
            <a:r>
              <a:rPr lang="en-US" sz="1200" u="none" kern="1200" baseline="0" dirty="0" smtClean="0">
                <a:solidFill>
                  <a:schemeClr val="tx1"/>
                </a:solidFill>
                <a:latin typeface="+mn-lt"/>
                <a:ea typeface="+mn-ea"/>
                <a:cs typeface="+mn-cs"/>
              </a:rPr>
              <a:t> in d</a:t>
            </a:r>
            <a:r>
              <a:rPr lang="en-US" sz="1200" u="none" kern="1200" dirty="0" smtClean="0">
                <a:solidFill>
                  <a:schemeClr val="tx1"/>
                </a:solidFill>
                <a:latin typeface="+mn-lt"/>
                <a:ea typeface="+mn-ea"/>
                <a:cs typeface="+mn-cs"/>
              </a:rPr>
              <a:t>iarrheal disease by 23-40% based on a various</a:t>
            </a:r>
            <a:r>
              <a:rPr lang="en-US" sz="1200" u="none" kern="1200" baseline="0" dirty="0" smtClean="0">
                <a:solidFill>
                  <a:schemeClr val="tx1"/>
                </a:solidFill>
                <a:latin typeface="+mn-lt"/>
                <a:ea typeface="+mn-ea"/>
                <a:cs typeface="+mn-cs"/>
              </a:rPr>
              <a:t> papers and reviews by </a:t>
            </a:r>
            <a:r>
              <a:rPr lang="en-US" sz="1200" u="none" kern="1200" baseline="0" dirty="0" err="1" smtClean="0">
                <a:solidFill>
                  <a:schemeClr val="tx1"/>
                </a:solidFill>
                <a:latin typeface="+mn-lt"/>
                <a:ea typeface="+mn-ea"/>
                <a:cs typeface="+mn-cs"/>
              </a:rPr>
              <a:t>Fewtrell</a:t>
            </a:r>
            <a:r>
              <a:rPr lang="en-US" sz="1200" u="none" kern="1200" baseline="0" dirty="0" smtClean="0">
                <a:solidFill>
                  <a:schemeClr val="tx1"/>
                </a:solidFill>
                <a:latin typeface="+mn-lt"/>
                <a:ea typeface="+mn-ea"/>
                <a:cs typeface="+mn-cs"/>
              </a:rPr>
              <a:t> and </a:t>
            </a:r>
            <a:r>
              <a:rPr lang="en-US" sz="1200" u="none" kern="1200" baseline="0" dirty="0" err="1" smtClean="0">
                <a:solidFill>
                  <a:schemeClr val="tx1"/>
                </a:solidFill>
                <a:latin typeface="+mn-lt"/>
                <a:ea typeface="+mn-ea"/>
                <a:cs typeface="+mn-cs"/>
              </a:rPr>
              <a:t>Colford</a:t>
            </a:r>
            <a:r>
              <a:rPr lang="en-US" sz="1200" u="none" kern="1200" baseline="0" dirty="0" smtClean="0">
                <a:solidFill>
                  <a:schemeClr val="tx1"/>
                </a:solidFill>
                <a:latin typeface="+mn-lt"/>
                <a:ea typeface="+mn-ea"/>
                <a:cs typeface="+mn-cs"/>
              </a:rPr>
              <a:t>, Freeman, and others</a:t>
            </a:r>
            <a:r>
              <a:rPr lang="en-US" sz="1200" u="none" kern="1200" dirty="0" smtClean="0">
                <a:solidFill>
                  <a:schemeClr val="tx1"/>
                </a:solidFill>
                <a:latin typeface="+mn-lt"/>
                <a:ea typeface="+mn-ea"/>
                <a:cs typeface="+mn-cs"/>
              </a:rPr>
              <a:t> </a:t>
            </a:r>
          </a:p>
          <a:p>
            <a:pPr lvl="0"/>
            <a:r>
              <a:rPr lang="en-US" sz="1200" u="none" kern="1200" dirty="0" smtClean="0">
                <a:solidFill>
                  <a:schemeClr val="tx1"/>
                </a:solidFill>
                <a:latin typeface="+mn-lt"/>
                <a:ea typeface="+mn-ea"/>
                <a:cs typeface="+mn-cs"/>
              </a:rPr>
              <a:t>Reduction</a:t>
            </a:r>
            <a:r>
              <a:rPr lang="en-US" sz="1200" u="none" kern="1200" baseline="0" dirty="0" smtClean="0">
                <a:solidFill>
                  <a:schemeClr val="tx1"/>
                </a:solidFill>
                <a:latin typeface="+mn-lt"/>
                <a:ea typeface="+mn-ea"/>
                <a:cs typeface="+mn-cs"/>
              </a:rPr>
              <a:t> in reinfection by s</a:t>
            </a:r>
            <a:r>
              <a:rPr lang="en-US" sz="1200" u="none" kern="1200" dirty="0" smtClean="0">
                <a:solidFill>
                  <a:schemeClr val="tx1"/>
                </a:solidFill>
                <a:latin typeface="+mn-lt"/>
                <a:ea typeface="+mn-ea"/>
                <a:cs typeface="+mn-cs"/>
              </a:rPr>
              <a:t>oil-transmitted </a:t>
            </a:r>
            <a:r>
              <a:rPr lang="en-US" sz="1200" u="none" kern="1200" dirty="0" err="1" smtClean="0">
                <a:solidFill>
                  <a:schemeClr val="tx1"/>
                </a:solidFill>
                <a:latin typeface="+mn-lt"/>
                <a:ea typeface="+mn-ea"/>
                <a:cs typeface="+mn-cs"/>
              </a:rPr>
              <a:t>helminth</a:t>
            </a:r>
            <a:r>
              <a:rPr lang="en-US" sz="1200" u="none" kern="1200" dirty="0" smtClean="0">
                <a:solidFill>
                  <a:schemeClr val="tx1"/>
                </a:solidFill>
                <a:latin typeface="+mn-lt"/>
                <a:ea typeface="+mn-ea"/>
                <a:cs typeface="+mn-cs"/>
              </a:rPr>
              <a:t> infection</a:t>
            </a:r>
            <a:r>
              <a:rPr lang="en-US" sz="1200" u="none" kern="1200" baseline="0" dirty="0" smtClean="0">
                <a:solidFill>
                  <a:schemeClr val="tx1"/>
                </a:solidFill>
                <a:latin typeface="+mn-lt"/>
                <a:ea typeface="+mn-ea"/>
                <a:cs typeface="+mn-cs"/>
              </a:rPr>
              <a:t> </a:t>
            </a:r>
            <a:r>
              <a:rPr lang="en-US" sz="1200" u="none" kern="1200" dirty="0" smtClean="0">
                <a:solidFill>
                  <a:schemeClr val="tx1"/>
                </a:solidFill>
                <a:latin typeface="+mn-lt"/>
                <a:ea typeface="+mn-ea"/>
                <a:cs typeface="+mn-cs"/>
              </a:rPr>
              <a:t>by 53% in</a:t>
            </a:r>
            <a:r>
              <a:rPr lang="en-US" sz="1200" u="none" kern="1200" baseline="0" dirty="0" smtClean="0">
                <a:solidFill>
                  <a:schemeClr val="tx1"/>
                </a:solidFill>
                <a:latin typeface="+mn-lt"/>
                <a:ea typeface="+mn-ea"/>
                <a:cs typeface="+mn-cs"/>
              </a:rPr>
              <a:t> a review by </a:t>
            </a:r>
            <a:r>
              <a:rPr lang="en-US" sz="1200" u="none" kern="1200" baseline="0" dirty="0" err="1" smtClean="0">
                <a:solidFill>
                  <a:schemeClr val="tx1"/>
                </a:solidFill>
                <a:latin typeface="+mn-lt"/>
                <a:ea typeface="+mn-ea"/>
                <a:cs typeface="+mn-cs"/>
              </a:rPr>
              <a:t>Strunz</a:t>
            </a:r>
            <a:endParaRPr lang="en-US" sz="1200" u="none" kern="1200" dirty="0" smtClean="0">
              <a:solidFill>
                <a:schemeClr val="tx1"/>
              </a:solidFill>
              <a:latin typeface="+mn-lt"/>
              <a:ea typeface="+mn-ea"/>
              <a:cs typeface="+mn-cs"/>
            </a:endParaRPr>
          </a:p>
          <a:p>
            <a:pPr lvl="0"/>
            <a:r>
              <a:rPr lang="en-US" sz="1200" u="none" kern="1200" dirty="0" smtClean="0">
                <a:solidFill>
                  <a:schemeClr val="tx1"/>
                </a:solidFill>
                <a:latin typeface="+mn-lt"/>
                <a:ea typeface="+mn-ea"/>
                <a:cs typeface="+mn-cs"/>
              </a:rPr>
              <a:t>Reduction in school absence by 54%,</a:t>
            </a:r>
            <a:r>
              <a:rPr lang="en-US" sz="1200" u="none" kern="1200" baseline="0" dirty="0" smtClean="0">
                <a:solidFill>
                  <a:schemeClr val="tx1"/>
                </a:solidFill>
                <a:latin typeface="+mn-lt"/>
                <a:ea typeface="+mn-ea"/>
                <a:cs typeface="+mn-cs"/>
              </a:rPr>
              <a:t> based on a randomized trial in China by Anna Bowen at the CDC</a:t>
            </a:r>
            <a:endParaRPr lang="en-US" sz="1200" u="none" kern="1200" dirty="0" smtClean="0">
              <a:solidFill>
                <a:schemeClr val="tx1"/>
              </a:solidFill>
              <a:latin typeface="+mn-lt"/>
              <a:ea typeface="+mn-ea"/>
              <a:cs typeface="+mn-cs"/>
            </a:endParaRPr>
          </a:p>
          <a:p>
            <a:pPr lvl="0"/>
            <a:r>
              <a:rPr lang="en-US" sz="1200" u="none" kern="1200" dirty="0" smtClean="0">
                <a:solidFill>
                  <a:schemeClr val="tx1"/>
                </a:solidFill>
                <a:latin typeface="+mn-lt"/>
                <a:ea typeface="+mn-ea"/>
                <a:cs typeface="+mn-cs"/>
              </a:rPr>
              <a:t>Reduction</a:t>
            </a:r>
            <a:r>
              <a:rPr lang="en-US" sz="1200" u="none" kern="1200" baseline="0" dirty="0" smtClean="0">
                <a:solidFill>
                  <a:schemeClr val="tx1"/>
                </a:solidFill>
                <a:latin typeface="+mn-lt"/>
                <a:ea typeface="+mn-ea"/>
                <a:cs typeface="+mn-cs"/>
              </a:rPr>
              <a:t> in n</a:t>
            </a:r>
            <a:r>
              <a:rPr lang="en-US" sz="1200" u="none" kern="1200" dirty="0" smtClean="0">
                <a:solidFill>
                  <a:schemeClr val="tx1"/>
                </a:solidFill>
                <a:latin typeface="+mn-lt"/>
                <a:ea typeface="+mn-ea"/>
                <a:cs typeface="+mn-cs"/>
              </a:rPr>
              <a:t>eonatal mortality by 44% based on a single</a:t>
            </a:r>
            <a:r>
              <a:rPr lang="en-US" sz="1200" u="none" kern="1200" baseline="0" dirty="0" smtClean="0">
                <a:solidFill>
                  <a:schemeClr val="tx1"/>
                </a:solidFill>
                <a:latin typeface="+mn-lt"/>
                <a:ea typeface="+mn-ea"/>
                <a:cs typeface="+mn-cs"/>
              </a:rPr>
              <a:t> study by Rhee</a:t>
            </a:r>
          </a:p>
          <a:p>
            <a:pPr lvl="0"/>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Take away: </a:t>
            </a:r>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 with soap while it prevents diarrheal disease and respiratory infection, also has other associated benefits with health and education</a:t>
            </a:r>
            <a:r>
              <a:rPr lang="en-US" u="none" dirty="0" smtClean="0"/>
              <a:t> </a:t>
            </a:r>
            <a:endParaRPr lang="fr-FR" u="none" dirty="0"/>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11</a:t>
            </a:fld>
            <a:endParaRPr lang="en-US"/>
          </a:p>
        </p:txBody>
      </p:sp>
    </p:spTree>
    <p:extLst>
      <p:ext uri="{BB962C8B-B14F-4D97-AF65-F5344CB8AC3E}">
        <p14:creationId xmlns:p14="http://schemas.microsoft.com/office/powerpoint/2010/main" val="9369396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HWWS reduces diarrheal disease of children under 5 </a:t>
            </a:r>
          </a:p>
          <a:p>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This slide shows 5 different reviews by CHERG, I3E, Cochrane, </a:t>
            </a:r>
            <a:r>
              <a:rPr lang="en-US" sz="1200" u="none" kern="1200" dirty="0" err="1" smtClean="0">
                <a:solidFill>
                  <a:schemeClr val="tx1"/>
                </a:solidFill>
                <a:latin typeface="+mn-lt"/>
                <a:ea typeface="+mn-ea"/>
                <a:cs typeface="+mn-cs"/>
              </a:rPr>
              <a:t>Fewtrell</a:t>
            </a:r>
            <a:r>
              <a:rPr lang="en-US" sz="1200" u="none" kern="1200" dirty="0" smtClean="0">
                <a:solidFill>
                  <a:schemeClr val="tx1"/>
                </a:solidFill>
                <a:latin typeface="+mn-lt"/>
                <a:ea typeface="+mn-ea"/>
                <a:cs typeface="+mn-cs"/>
              </a:rPr>
              <a:t> and Curtis and </a:t>
            </a:r>
            <a:r>
              <a:rPr lang="en-US" sz="1200" u="none" kern="1200" dirty="0" err="1" smtClean="0">
                <a:solidFill>
                  <a:schemeClr val="tx1"/>
                </a:solidFill>
                <a:latin typeface="+mn-lt"/>
                <a:ea typeface="+mn-ea"/>
                <a:cs typeface="+mn-cs"/>
              </a:rPr>
              <a:t>Caincross</a:t>
            </a:r>
            <a:r>
              <a:rPr lang="en-US" sz="1200" u="none" kern="1200" dirty="0" smtClean="0">
                <a:solidFill>
                  <a:schemeClr val="tx1"/>
                </a:solidFill>
                <a:latin typeface="+mn-lt"/>
                <a:ea typeface="+mn-ea"/>
                <a:cs typeface="+mn-cs"/>
              </a:rPr>
              <a:t>. They reviewed the literature and found that </a:t>
            </a:r>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 can reduce diarrhea between 35 and nearly 50%</a:t>
            </a:r>
          </a:p>
          <a:p>
            <a:endParaRPr lang="fr-FR" dirty="0"/>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12</a:t>
            </a:fld>
            <a:endParaRPr lang="en-US"/>
          </a:p>
        </p:txBody>
      </p:sp>
    </p:spTree>
    <p:extLst>
      <p:ext uri="{BB962C8B-B14F-4D97-AF65-F5344CB8AC3E}">
        <p14:creationId xmlns:p14="http://schemas.microsoft.com/office/powerpoint/2010/main" val="24383503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HWWS among pupils reduces absence from school</a:t>
            </a:r>
          </a:p>
          <a:p>
            <a:r>
              <a:rPr lang="en-US" sz="1200" u="none" kern="1200" dirty="0" smtClean="0">
                <a:solidFill>
                  <a:schemeClr val="tx1"/>
                </a:solidFill>
                <a:latin typeface="+mn-lt"/>
                <a:ea typeface="+mn-ea"/>
                <a:cs typeface="+mn-cs"/>
              </a:rPr>
              <a:t> </a:t>
            </a:r>
          </a:p>
          <a:p>
            <a:r>
              <a:rPr lang="en-US" sz="1200" u="none" kern="1200" dirty="0" err="1" smtClean="0">
                <a:solidFill>
                  <a:schemeClr val="tx1"/>
                </a:solidFill>
                <a:latin typeface="+mn-lt"/>
                <a:ea typeface="+mn-ea"/>
                <a:cs typeface="+mn-cs"/>
              </a:rPr>
              <a:t>Bowan</a:t>
            </a:r>
            <a:r>
              <a:rPr lang="en-US" sz="1200" u="none" kern="1200" dirty="0" smtClean="0">
                <a:solidFill>
                  <a:schemeClr val="tx1"/>
                </a:solidFill>
                <a:latin typeface="+mn-lt"/>
                <a:ea typeface="+mn-ea"/>
                <a:cs typeface="+mn-cs"/>
              </a:rPr>
              <a:t> et al. in China found a high level of reduced absence and days</a:t>
            </a:r>
            <a:r>
              <a:rPr lang="en-US" sz="1200" u="none" kern="1200" baseline="0" dirty="0" smtClean="0">
                <a:solidFill>
                  <a:schemeClr val="tx1"/>
                </a:solidFill>
                <a:latin typeface="+mn-lt"/>
                <a:ea typeface="+mn-ea"/>
                <a:cs typeface="+mn-cs"/>
              </a:rPr>
              <a:t> </a:t>
            </a:r>
            <a:r>
              <a:rPr lang="en-US" sz="1200" u="none" kern="1200" dirty="0" smtClean="0">
                <a:solidFill>
                  <a:schemeClr val="tx1"/>
                </a:solidFill>
                <a:latin typeface="+mn-lt"/>
                <a:ea typeface="+mn-ea"/>
                <a:cs typeface="+mn-cs"/>
              </a:rPr>
              <a:t>associated with when </a:t>
            </a:r>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 with soap was promoted alone and when</a:t>
            </a:r>
            <a:r>
              <a:rPr lang="en-US" sz="1200" u="none" kern="1200" baseline="0" dirty="0" smtClean="0">
                <a:solidFill>
                  <a:schemeClr val="tx1"/>
                </a:solidFill>
                <a:latin typeface="+mn-lt"/>
                <a:ea typeface="+mn-ea"/>
                <a:cs typeface="+mn-cs"/>
              </a:rPr>
              <a:t> </a:t>
            </a:r>
            <a:r>
              <a:rPr lang="en-US" sz="1200" u="none" kern="1200" dirty="0" smtClean="0">
                <a:solidFill>
                  <a:schemeClr val="tx1"/>
                </a:solidFill>
                <a:latin typeface="+mn-lt"/>
                <a:ea typeface="+mn-ea"/>
                <a:cs typeface="+mn-cs"/>
              </a:rPr>
              <a:t>HWWS with a behavior change intervention when children were asked to promote at home.</a:t>
            </a:r>
          </a:p>
          <a:p>
            <a:r>
              <a:rPr lang="en-US" sz="1200" u="none" kern="1200" dirty="0" smtClean="0">
                <a:solidFill>
                  <a:schemeClr val="tx1"/>
                </a:solidFill>
                <a:latin typeface="+mn-lt"/>
                <a:ea typeface="+mn-ea"/>
                <a:cs typeface="+mn-cs"/>
              </a:rPr>
              <a:t> </a:t>
            </a:r>
          </a:p>
          <a:p>
            <a:endParaRPr lang="fr-FR" dirty="0"/>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13</a:t>
            </a:fld>
            <a:endParaRPr lang="en-US"/>
          </a:p>
        </p:txBody>
      </p:sp>
    </p:spTree>
    <p:extLst>
      <p:ext uri="{BB962C8B-B14F-4D97-AF65-F5344CB8AC3E}">
        <p14:creationId xmlns:p14="http://schemas.microsoft.com/office/powerpoint/2010/main" val="12599690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HWWS is cost effective </a:t>
            </a:r>
          </a:p>
          <a:p>
            <a:endParaRPr lang="en-US" sz="1200" u="none" kern="1200" dirty="0" smtClean="0">
              <a:solidFill>
                <a:schemeClr val="tx1"/>
              </a:solidFill>
              <a:latin typeface="+mn-lt"/>
              <a:ea typeface="+mn-ea"/>
              <a:cs typeface="+mn-cs"/>
            </a:endParaRPr>
          </a:p>
          <a:p>
            <a:pPr lvl="0"/>
            <a:r>
              <a:rPr lang="en-US" sz="1200" u="none" kern="1200" dirty="0" smtClean="0">
                <a:solidFill>
                  <a:schemeClr val="tx1"/>
                </a:solidFill>
                <a:latin typeface="+mn-lt"/>
                <a:ea typeface="+mn-ea"/>
                <a:cs typeface="+mn-cs"/>
              </a:rPr>
              <a:t>This slide shows the cost-effectiveness of water, sanitation and hygiene as health interventions (US$/DALY-Disability adjusted life year-that is</a:t>
            </a:r>
            <a:r>
              <a:rPr lang="en-US" sz="1200" u="none" kern="1200" baseline="0" dirty="0" smtClean="0">
                <a:solidFill>
                  <a:schemeClr val="tx1"/>
                </a:solidFill>
                <a:latin typeface="+mn-lt"/>
                <a:ea typeface="+mn-ea"/>
                <a:cs typeface="+mn-cs"/>
              </a:rPr>
              <a:t> a time-based measure that combines years of life lost due to premature mortality and years of life lost due to time lived in states of less than full health</a:t>
            </a:r>
            <a:r>
              <a:rPr lang="en-US" sz="1200" u="none" kern="1200" dirty="0" smtClean="0">
                <a:solidFill>
                  <a:schemeClr val="tx1"/>
                </a:solidFill>
                <a:latin typeface="+mn-lt"/>
                <a:ea typeface="+mn-ea"/>
                <a:cs typeface="+mn-cs"/>
              </a:rPr>
              <a:t>).</a:t>
            </a:r>
          </a:p>
          <a:p>
            <a:pPr lvl="0"/>
            <a:endParaRPr lang="en-US" sz="1200" u="none" kern="1200" dirty="0" smtClean="0">
              <a:solidFill>
                <a:schemeClr val="tx1"/>
              </a:solidFill>
              <a:latin typeface="+mn-lt"/>
              <a:ea typeface="+mn-ea"/>
              <a:cs typeface="+mn-cs"/>
            </a:endParaRPr>
          </a:p>
          <a:p>
            <a:pPr lvl="0"/>
            <a:r>
              <a:rPr lang="en-US" sz="1200" u="none" kern="1200" dirty="0" smtClean="0">
                <a:solidFill>
                  <a:schemeClr val="tx1"/>
                </a:solidFill>
                <a:latin typeface="+mn-lt"/>
                <a:ea typeface="+mn-ea"/>
                <a:cs typeface="+mn-cs"/>
              </a:rPr>
              <a:t>On the left you have the</a:t>
            </a:r>
            <a:r>
              <a:rPr lang="en-US" sz="1200" u="none" kern="1200" baseline="0" dirty="0" smtClean="0">
                <a:solidFill>
                  <a:schemeClr val="tx1"/>
                </a:solidFill>
                <a:latin typeface="+mn-lt"/>
                <a:ea typeface="+mn-ea"/>
                <a:cs typeface="+mn-cs"/>
              </a:rPr>
              <a:t> types of</a:t>
            </a:r>
            <a:r>
              <a:rPr lang="en-US" sz="1200" u="none" kern="1200" dirty="0" smtClean="0">
                <a:solidFill>
                  <a:schemeClr val="tx1"/>
                </a:solidFill>
                <a:latin typeface="+mn-lt"/>
                <a:ea typeface="+mn-ea"/>
                <a:cs typeface="+mn-cs"/>
              </a:rPr>
              <a:t> interventions</a:t>
            </a:r>
            <a:r>
              <a:rPr lang="en-US" sz="1200" u="none" kern="1200" baseline="0" dirty="0" smtClean="0">
                <a:solidFill>
                  <a:schemeClr val="tx1"/>
                </a:solidFill>
                <a:latin typeface="+mn-lt"/>
                <a:ea typeface="+mn-ea"/>
                <a:cs typeface="+mn-cs"/>
              </a:rPr>
              <a:t> and on the right you have the cost effectiveness. When looking at different </a:t>
            </a:r>
            <a:r>
              <a:rPr lang="en-US" sz="1200" u="none" kern="1200" dirty="0" smtClean="0">
                <a:solidFill>
                  <a:schemeClr val="tx1"/>
                </a:solidFill>
                <a:latin typeface="+mn-lt"/>
                <a:ea typeface="+mn-ea"/>
                <a:cs typeface="+mn-cs"/>
              </a:rPr>
              <a:t>water supply interventions we see that water supply of</a:t>
            </a:r>
            <a:r>
              <a:rPr lang="en-US" sz="1200" u="none" kern="1200" baseline="0" dirty="0" smtClean="0">
                <a:solidFill>
                  <a:schemeClr val="tx1"/>
                </a:solidFill>
                <a:latin typeface="+mn-lt"/>
                <a:ea typeface="+mn-ea"/>
                <a:cs typeface="+mn-cs"/>
              </a:rPr>
              <a:t> hand pump or stand post is</a:t>
            </a:r>
            <a:r>
              <a:rPr lang="en-US" sz="1200" u="none" kern="1200" dirty="0" smtClean="0">
                <a:solidFill>
                  <a:schemeClr val="tx1"/>
                </a:solidFill>
                <a:latin typeface="+mn-lt"/>
                <a:ea typeface="+mn-ea"/>
                <a:cs typeface="+mn-cs"/>
              </a:rPr>
              <a:t> 94$ per DALY prevented and house connection is 223$ per DALY prevented. </a:t>
            </a:r>
          </a:p>
          <a:p>
            <a:pPr lvl="0"/>
            <a:endParaRPr lang="en-US" sz="1200" u="none" kern="1200" dirty="0" smtClean="0">
              <a:solidFill>
                <a:schemeClr val="tx1"/>
              </a:solidFill>
              <a:latin typeface="+mn-lt"/>
              <a:ea typeface="+mn-ea"/>
              <a:cs typeface="+mn-cs"/>
            </a:endParaRPr>
          </a:p>
          <a:p>
            <a:pPr lvl="0"/>
            <a:r>
              <a:rPr lang="en-US" sz="1200" u="none" kern="1200" dirty="0" smtClean="0">
                <a:solidFill>
                  <a:schemeClr val="tx1"/>
                </a:solidFill>
                <a:latin typeface="+mn-lt"/>
                <a:ea typeface="+mn-ea"/>
                <a:cs typeface="+mn-cs"/>
              </a:rPr>
              <a:t>For basic sanitation it is 270$ of DALY prevented while hygiene promotion is the lowest cost per DALY prevented at 3.35$ </a:t>
            </a:r>
          </a:p>
          <a:p>
            <a:pPr lvl="0"/>
            <a:r>
              <a:rPr lang="en-US" sz="1200" u="none" strike="noStrike" kern="1200" dirty="0" smtClean="0">
                <a:solidFill>
                  <a:schemeClr val="tx1"/>
                </a:solidFill>
                <a:latin typeface="+mn-lt"/>
                <a:ea typeface="+mn-ea"/>
                <a:cs typeface="+mn-cs"/>
              </a:rPr>
              <a:t> </a:t>
            </a:r>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Take away: we see that </a:t>
            </a:r>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 with soap is very cost-effective </a:t>
            </a:r>
          </a:p>
          <a:p>
            <a:endParaRPr lang="fr-FR" dirty="0"/>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14</a:t>
            </a:fld>
            <a:endParaRPr lang="en-US"/>
          </a:p>
        </p:txBody>
      </p:sp>
    </p:spTree>
    <p:extLst>
      <p:ext uri="{BB962C8B-B14F-4D97-AF65-F5344CB8AC3E}">
        <p14:creationId xmlns:p14="http://schemas.microsoft.com/office/powerpoint/2010/main" val="14199273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How many people wash hands?</a:t>
            </a:r>
          </a:p>
          <a:p>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We</a:t>
            </a:r>
            <a:r>
              <a:rPr lang="en-US" sz="1200" u="none" kern="1200" baseline="0" dirty="0" smtClean="0">
                <a:solidFill>
                  <a:schemeClr val="tx1"/>
                </a:solidFill>
                <a:latin typeface="+mn-lt"/>
                <a:ea typeface="+mn-ea"/>
                <a:cs typeface="+mn-cs"/>
              </a:rPr>
              <a:t> wrote a paper that was a systematic review of </a:t>
            </a:r>
            <a:r>
              <a:rPr lang="en-US" sz="1200" u="none" kern="1200" baseline="0" dirty="0" err="1" smtClean="0">
                <a:solidFill>
                  <a:schemeClr val="tx1"/>
                </a:solidFill>
                <a:latin typeface="+mn-lt"/>
                <a:ea typeface="+mn-ea"/>
                <a:cs typeface="+mn-cs"/>
              </a:rPr>
              <a:t>handwashing</a:t>
            </a:r>
            <a:r>
              <a:rPr lang="en-US" sz="1200" u="none" kern="1200" baseline="0" dirty="0" smtClean="0">
                <a:solidFill>
                  <a:schemeClr val="tx1"/>
                </a:solidFill>
                <a:latin typeface="+mn-lt"/>
                <a:ea typeface="+mn-ea"/>
                <a:cs typeface="+mn-cs"/>
              </a:rPr>
              <a:t> practices worldwide. We saw that </a:t>
            </a:r>
            <a:r>
              <a:rPr lang="en-US" sz="1200" u="none" kern="1200" dirty="0" smtClean="0">
                <a:solidFill>
                  <a:schemeClr val="tx1"/>
                </a:solidFill>
                <a:latin typeface="+mn-lt"/>
                <a:ea typeface="+mn-ea"/>
                <a:cs typeface="+mn-cs"/>
              </a:rPr>
              <a:t>19% of people globally wash hands with soap (from 46 studies) at key times, after fecal contact (specifically after using the toilet)</a:t>
            </a:r>
            <a:endParaRPr lang="en-US" sz="1200" u="none"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15</a:t>
            </a:fld>
            <a:endParaRPr lang="en-US"/>
          </a:p>
        </p:txBody>
      </p:sp>
    </p:spTree>
    <p:extLst>
      <p:ext uri="{BB962C8B-B14F-4D97-AF65-F5344CB8AC3E}">
        <p14:creationId xmlns:p14="http://schemas.microsoft.com/office/powerpoint/2010/main" val="11978587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According</a:t>
            </a:r>
            <a:r>
              <a:rPr lang="en-US" sz="1200" u="none" kern="1200" baseline="0" dirty="0" smtClean="0">
                <a:solidFill>
                  <a:schemeClr val="tx1"/>
                </a:solidFill>
                <a:latin typeface="+mn-lt"/>
                <a:ea typeface="+mn-ea"/>
                <a:cs typeface="+mn-cs"/>
              </a:rPr>
              <a:t> to the paper t</a:t>
            </a:r>
            <a:r>
              <a:rPr lang="en-US" sz="1200" u="none" kern="1200" dirty="0" smtClean="0">
                <a:solidFill>
                  <a:schemeClr val="tx1"/>
                </a:solidFill>
                <a:latin typeface="+mn-lt"/>
                <a:ea typeface="+mn-ea"/>
                <a:cs typeface="+mn-cs"/>
              </a:rPr>
              <a:t>here is considerable variability between regions. </a:t>
            </a:r>
          </a:p>
          <a:p>
            <a:r>
              <a:rPr lang="en-US" sz="1200" u="none" kern="1200" dirty="0" smtClean="0">
                <a:solidFill>
                  <a:schemeClr val="tx1"/>
                </a:solidFill>
                <a:latin typeface="+mn-lt"/>
                <a:ea typeface="+mn-ea"/>
                <a:cs typeface="+mn-cs"/>
              </a:rPr>
              <a:t>For example:</a:t>
            </a:r>
          </a:p>
          <a:p>
            <a:pPr lvl="0"/>
            <a:r>
              <a:rPr lang="en-US" sz="1200" u="none" kern="1200" dirty="0" smtClean="0">
                <a:solidFill>
                  <a:schemeClr val="tx1"/>
                </a:solidFill>
                <a:latin typeface="+mn-lt"/>
                <a:ea typeface="+mn-ea"/>
                <a:cs typeface="+mn-cs"/>
              </a:rPr>
              <a:t>Tanzania found some of the lowest rates of handwashing-5%</a:t>
            </a:r>
          </a:p>
          <a:p>
            <a:pPr lvl="0"/>
            <a:r>
              <a:rPr lang="en-US" sz="1200" u="none" kern="1200" dirty="0" smtClean="0">
                <a:solidFill>
                  <a:schemeClr val="tx1"/>
                </a:solidFill>
                <a:latin typeface="+mn-lt"/>
                <a:ea typeface="+mn-ea"/>
                <a:cs typeface="+mn-cs"/>
              </a:rPr>
              <a:t>Ethiopia it was 22%. </a:t>
            </a:r>
          </a:p>
          <a:p>
            <a:pPr lvl="0"/>
            <a:r>
              <a:rPr lang="en-US" sz="1200" u="none" kern="1200" dirty="0" smtClean="0">
                <a:solidFill>
                  <a:schemeClr val="tx1"/>
                </a:solidFill>
                <a:latin typeface="+mn-lt"/>
                <a:ea typeface="+mn-ea"/>
                <a:cs typeface="+mn-cs"/>
              </a:rPr>
              <a:t>New Zealand it was 72%</a:t>
            </a:r>
          </a:p>
          <a:p>
            <a:pPr lvl="0"/>
            <a:r>
              <a:rPr lang="en-US" sz="1200" u="none" kern="1200" dirty="0" smtClean="0">
                <a:solidFill>
                  <a:schemeClr val="tx1"/>
                </a:solidFill>
                <a:latin typeface="+mn-lt"/>
                <a:ea typeface="+mn-ea"/>
                <a:cs typeface="+mn-cs"/>
              </a:rPr>
              <a:t>Korea it was 17%</a:t>
            </a:r>
          </a:p>
          <a:p>
            <a:r>
              <a:rPr lang="en-US" sz="1200" u="none" strike="noStrike" kern="1200" dirty="0" smtClean="0">
                <a:solidFill>
                  <a:schemeClr val="tx1"/>
                </a:solidFill>
                <a:latin typeface="+mn-lt"/>
                <a:ea typeface="+mn-ea"/>
                <a:cs typeface="+mn-cs"/>
              </a:rPr>
              <a:t> </a:t>
            </a:r>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This was from a small number of studies but it can be informative for the presence of </a:t>
            </a:r>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 globally. </a:t>
            </a:r>
          </a:p>
          <a:p>
            <a:endParaRPr lang="fr-FR" dirty="0"/>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16</a:t>
            </a:fld>
            <a:endParaRPr lang="en-US"/>
          </a:p>
        </p:txBody>
      </p:sp>
    </p:spTree>
    <p:extLst>
      <p:ext uri="{BB962C8B-B14F-4D97-AF65-F5344CB8AC3E}">
        <p14:creationId xmlns:p14="http://schemas.microsoft.com/office/powerpoint/2010/main" val="30063354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lvl="0"/>
            <a:r>
              <a:rPr lang="en-US" sz="1200" b="0" i="0" u="none" kern="1200" dirty="0" smtClean="0">
                <a:solidFill>
                  <a:schemeClr val="tx1"/>
                </a:solidFill>
                <a:latin typeface="+mn-lt"/>
                <a:ea typeface="+mn-ea"/>
                <a:cs typeface="+mn-cs"/>
              </a:rPr>
              <a:t>It</a:t>
            </a:r>
            <a:r>
              <a:rPr lang="en-US" sz="1200" b="0" i="0" u="none" kern="1200" baseline="0" dirty="0" smtClean="0">
                <a:solidFill>
                  <a:schemeClr val="tx1"/>
                </a:solidFill>
                <a:latin typeface="+mn-lt"/>
                <a:ea typeface="+mn-ea"/>
                <a:cs typeface="+mn-cs"/>
              </a:rPr>
              <a:t> is important to understand what messages should be promoted as part of your program. What do you think are the key times that HWWS should be promoted?</a:t>
            </a:r>
            <a:endParaRPr lang="en-US" sz="1200" b="0" i="0" u="none" kern="1200" dirty="0" smtClean="0">
              <a:solidFill>
                <a:schemeClr val="tx1"/>
              </a:solidFill>
              <a:latin typeface="+mn-lt"/>
              <a:ea typeface="+mn-ea"/>
              <a:cs typeface="+mn-cs"/>
            </a:endParaRPr>
          </a:p>
          <a:p>
            <a:pPr lvl="0"/>
            <a:endParaRPr lang="en-US" sz="1200" b="0" i="0" u="none" kern="1200" dirty="0" smtClean="0">
              <a:solidFill>
                <a:schemeClr val="tx1"/>
              </a:solidFill>
              <a:latin typeface="+mn-lt"/>
              <a:ea typeface="+mn-ea"/>
              <a:cs typeface="+mn-cs"/>
            </a:endParaRPr>
          </a:p>
          <a:p>
            <a:pPr lvl="0"/>
            <a:r>
              <a:rPr lang="en-US" sz="1200" b="0" i="0" u="none" kern="1200" dirty="0" smtClean="0">
                <a:solidFill>
                  <a:schemeClr val="tx1"/>
                </a:solidFill>
                <a:latin typeface="+mn-lt"/>
                <a:ea typeface="+mn-ea"/>
                <a:cs typeface="+mn-cs"/>
              </a:rPr>
              <a:t>Some suggestions</a:t>
            </a:r>
            <a:r>
              <a:rPr lang="en-US" sz="1200" b="0" i="0" u="none" kern="1200" baseline="0" dirty="0" smtClean="0">
                <a:solidFill>
                  <a:schemeClr val="tx1"/>
                </a:solidFill>
                <a:latin typeface="+mn-lt"/>
                <a:ea typeface="+mn-ea"/>
                <a:cs typeface="+mn-cs"/>
              </a:rPr>
              <a:t> from the participants: </a:t>
            </a:r>
          </a:p>
          <a:p>
            <a:pPr lvl="0"/>
            <a:r>
              <a:rPr lang="en-US" sz="1200" b="0" i="0" u="none" kern="1200" dirty="0" smtClean="0">
                <a:solidFill>
                  <a:schemeClr val="tx1"/>
                </a:solidFill>
                <a:latin typeface="+mn-lt"/>
                <a:ea typeface="+mn-ea"/>
                <a:cs typeface="+mn-cs"/>
              </a:rPr>
              <a:t>After the toilet</a:t>
            </a:r>
          </a:p>
          <a:p>
            <a:pPr lvl="0"/>
            <a:r>
              <a:rPr lang="en-US" sz="1200" b="0" i="0" u="none" kern="1200" dirty="0" smtClean="0">
                <a:solidFill>
                  <a:schemeClr val="tx1"/>
                </a:solidFill>
                <a:latin typeface="+mn-lt"/>
                <a:ea typeface="+mn-ea"/>
                <a:cs typeface="+mn-cs"/>
              </a:rPr>
              <a:t>Before eating</a:t>
            </a:r>
          </a:p>
          <a:p>
            <a:pPr lvl="0"/>
            <a:r>
              <a:rPr lang="en-US" sz="1200" b="0" i="0" u="none" kern="1200" dirty="0" smtClean="0">
                <a:solidFill>
                  <a:schemeClr val="tx1"/>
                </a:solidFill>
                <a:latin typeface="+mn-lt"/>
                <a:ea typeface="+mn-ea"/>
                <a:cs typeface="+mn-cs"/>
              </a:rPr>
              <a:t>After shaking hands (interacting with people)</a:t>
            </a:r>
            <a:endParaRPr lang="en-US" sz="1200" b="0" i="0" u="none"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17</a:t>
            </a:fld>
            <a:endParaRPr lang="en-US"/>
          </a:p>
        </p:txBody>
      </p:sp>
    </p:spTree>
    <p:extLst>
      <p:ext uri="{BB962C8B-B14F-4D97-AF65-F5344CB8AC3E}">
        <p14:creationId xmlns:p14="http://schemas.microsoft.com/office/powerpoint/2010/main" val="42261338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When should we wash hands? </a:t>
            </a:r>
          </a:p>
          <a:p>
            <a:r>
              <a:rPr lang="en-US" sz="1200" u="none" kern="1200" dirty="0" smtClean="0">
                <a:solidFill>
                  <a:schemeClr val="tx1"/>
                </a:solidFill>
                <a:latin typeface="+mn-lt"/>
                <a:ea typeface="+mn-ea"/>
                <a:cs typeface="+mn-cs"/>
              </a:rPr>
              <a:t>According to the US CDC</a:t>
            </a:r>
            <a:r>
              <a:rPr lang="en-US" sz="1200" u="none" kern="1200" baseline="0" dirty="0" smtClean="0">
                <a:solidFill>
                  <a:schemeClr val="tx1"/>
                </a:solidFill>
                <a:latin typeface="+mn-lt"/>
                <a:ea typeface="+mn-ea"/>
                <a:cs typeface="+mn-cs"/>
              </a:rPr>
              <a:t> there are many times that HWWS should be promoted. </a:t>
            </a:r>
            <a:r>
              <a:rPr lang="en-US" sz="1200" u="none" kern="1200" dirty="0" smtClean="0">
                <a:solidFill>
                  <a:schemeClr val="tx1"/>
                </a:solidFill>
                <a:latin typeface="+mn-lt"/>
                <a:ea typeface="+mn-ea"/>
                <a:cs typeface="+mn-cs"/>
              </a:rPr>
              <a:t>This is a lot to remember and it might not be appropriate when developing a HWWS program to target all of these behaviors. You have to be more selective</a:t>
            </a:r>
            <a:r>
              <a:rPr lang="en-US" sz="1200" u="none" kern="1200" baseline="0" dirty="0" smtClean="0">
                <a:solidFill>
                  <a:schemeClr val="tx1"/>
                </a:solidFill>
                <a:latin typeface="+mn-lt"/>
                <a:ea typeface="+mn-ea"/>
                <a:cs typeface="+mn-cs"/>
              </a:rPr>
              <a:t> when you are promoting in locations where HW is not the norm.</a:t>
            </a:r>
            <a:endParaRPr lang="en-US" sz="1200" u="none"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18</a:t>
            </a:fld>
            <a:endParaRPr lang="en-US"/>
          </a:p>
        </p:txBody>
      </p:sp>
    </p:spTree>
    <p:extLst>
      <p:ext uri="{BB962C8B-B14F-4D97-AF65-F5344CB8AC3E}">
        <p14:creationId xmlns:p14="http://schemas.microsoft.com/office/powerpoint/2010/main" val="24134477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UNICEF recommends 5 key times: </a:t>
            </a:r>
          </a:p>
          <a:p>
            <a:pPr lvl="0"/>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Here the messages are more simplified. However</a:t>
            </a:r>
            <a:r>
              <a:rPr lang="en-US" sz="1200" u="none" kern="1200" baseline="0" dirty="0" smtClean="0">
                <a:solidFill>
                  <a:schemeClr val="tx1"/>
                </a:solidFill>
                <a:latin typeface="+mn-lt"/>
                <a:ea typeface="+mn-ea"/>
                <a:cs typeface="+mn-cs"/>
              </a:rPr>
              <a:t> it may still be a lot to remember. </a:t>
            </a:r>
            <a:endParaRPr lang="en-US" sz="1200" u="none" kern="1200" dirty="0" smtClean="0">
              <a:solidFill>
                <a:schemeClr val="tx1"/>
              </a:solidFill>
              <a:latin typeface="+mn-lt"/>
              <a:ea typeface="+mn-ea"/>
              <a:cs typeface="+mn-cs"/>
            </a:endParaRPr>
          </a:p>
          <a:p>
            <a:r>
              <a:rPr lang="en-US" sz="1200" u="none" strike="noStrike" kern="1200" dirty="0" smtClean="0">
                <a:solidFill>
                  <a:schemeClr val="tx1"/>
                </a:solidFill>
                <a:latin typeface="+mn-lt"/>
                <a:ea typeface="+mn-ea"/>
                <a:cs typeface="+mn-cs"/>
              </a:rPr>
              <a:t> </a:t>
            </a:r>
            <a:endParaRPr lang="en-US" sz="1200" u="none" kern="1200" dirty="0" smtClean="0">
              <a:solidFill>
                <a:schemeClr val="tx1"/>
              </a:solidFill>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19</a:t>
            </a:fld>
            <a:endParaRPr lang="en-US"/>
          </a:p>
        </p:txBody>
      </p:sp>
    </p:spTree>
    <p:extLst>
      <p:ext uri="{BB962C8B-B14F-4D97-AF65-F5344CB8AC3E}">
        <p14:creationId xmlns:p14="http://schemas.microsoft.com/office/powerpoint/2010/main" val="39222228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PPPHW recommends 2 key times</a:t>
            </a:r>
          </a:p>
          <a:p>
            <a:pPr lvl="0"/>
            <a:r>
              <a:rPr lang="en-US" sz="1200" u="none" kern="1200" dirty="0" smtClean="0">
                <a:solidFill>
                  <a:schemeClr val="tx1"/>
                </a:solidFill>
                <a:latin typeface="+mn-lt"/>
                <a:ea typeface="+mn-ea"/>
                <a:cs typeface="+mn-cs"/>
              </a:rPr>
              <a:t>Before handling food </a:t>
            </a:r>
          </a:p>
          <a:p>
            <a:pPr lvl="0"/>
            <a:r>
              <a:rPr lang="en-US" sz="1200" u="none" kern="1200" dirty="0" smtClean="0">
                <a:solidFill>
                  <a:schemeClr val="tx1"/>
                </a:solidFill>
                <a:latin typeface="+mn-lt"/>
                <a:ea typeface="+mn-ea"/>
                <a:cs typeface="+mn-cs"/>
              </a:rPr>
              <a:t>After using the toilet </a:t>
            </a:r>
          </a:p>
          <a:p>
            <a:r>
              <a:rPr lang="en-US" sz="1200" u="none" strike="noStrike" kern="1200" dirty="0" smtClean="0">
                <a:solidFill>
                  <a:schemeClr val="tx1"/>
                </a:solidFill>
                <a:latin typeface="+mn-lt"/>
                <a:ea typeface="+mn-ea"/>
                <a:cs typeface="+mn-cs"/>
              </a:rPr>
              <a:t> </a:t>
            </a:r>
            <a:endParaRPr lang="en-US" sz="1200" u="none" kern="1200" dirty="0" smtClean="0">
              <a:solidFill>
                <a:schemeClr val="tx1"/>
              </a:solidFill>
              <a:latin typeface="+mn-lt"/>
              <a:ea typeface="+mn-ea"/>
              <a:cs typeface="+mn-cs"/>
            </a:endParaRPr>
          </a:p>
          <a:p>
            <a:r>
              <a:rPr lang="en-US" sz="1200" u="none" kern="1200" dirty="0" err="1" smtClean="0">
                <a:solidFill>
                  <a:schemeClr val="tx1"/>
                </a:solidFill>
                <a:latin typeface="+mn-lt"/>
                <a:ea typeface="+mn-ea"/>
                <a:cs typeface="+mn-cs"/>
              </a:rPr>
              <a:t>Oten</a:t>
            </a:r>
            <a:r>
              <a:rPr lang="en-US" sz="1200" u="none" kern="1200" dirty="0" smtClean="0">
                <a:solidFill>
                  <a:schemeClr val="tx1"/>
                </a:solidFill>
                <a:latin typeface="+mn-lt"/>
                <a:ea typeface="+mn-ea"/>
                <a:cs typeface="+mn-cs"/>
              </a:rPr>
              <a:t>,</a:t>
            </a:r>
            <a:r>
              <a:rPr lang="en-US" sz="1200" u="none" kern="1200" baseline="0" dirty="0" smtClean="0">
                <a:solidFill>
                  <a:schemeClr val="tx1"/>
                </a:solidFill>
                <a:latin typeface="+mn-lt"/>
                <a:ea typeface="+mn-ea"/>
                <a:cs typeface="+mn-cs"/>
              </a:rPr>
              <a:t> when working in low income settings, i</a:t>
            </a:r>
            <a:r>
              <a:rPr lang="en-US" sz="1200" u="none" kern="1200" dirty="0" smtClean="0">
                <a:solidFill>
                  <a:schemeClr val="tx1"/>
                </a:solidFill>
                <a:latin typeface="+mn-lt"/>
                <a:ea typeface="+mn-ea"/>
                <a:cs typeface="+mn-cs"/>
              </a:rPr>
              <a:t>t is better to keep the messaging simple! </a:t>
            </a:r>
          </a:p>
          <a:p>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Although this might not include every single moment that you might want people to wash their hands It does make it easier for the stakeholders to promote and may make it easier for the recipients of the messages to make these changes and form habits.</a:t>
            </a:r>
            <a:endParaRPr lang="en-US" sz="1200" u="none"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20</a:t>
            </a:fld>
            <a:endParaRPr lang="en-US"/>
          </a:p>
        </p:txBody>
      </p:sp>
    </p:spTree>
    <p:extLst>
      <p:ext uri="{BB962C8B-B14F-4D97-AF65-F5344CB8AC3E}">
        <p14:creationId xmlns:p14="http://schemas.microsoft.com/office/powerpoint/2010/main" val="23303986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b="0" i="0" u="none" kern="1200" dirty="0" smtClean="0">
                <a:solidFill>
                  <a:schemeClr val="tx1"/>
                </a:solidFill>
                <a:latin typeface="+mn-lt"/>
                <a:ea typeface="+mn-ea"/>
                <a:cs typeface="+mn-cs"/>
              </a:rPr>
              <a:t>The purpose is to provide an overview of </a:t>
            </a:r>
            <a:r>
              <a:rPr lang="en-US" sz="1200" b="0" i="0" u="none" kern="1200" dirty="0" err="1" smtClean="0">
                <a:solidFill>
                  <a:schemeClr val="tx1"/>
                </a:solidFill>
                <a:latin typeface="+mn-lt"/>
                <a:ea typeface="+mn-ea"/>
                <a:cs typeface="+mn-cs"/>
              </a:rPr>
              <a:t>handwashing</a:t>
            </a:r>
            <a:r>
              <a:rPr lang="en-US" sz="1200" b="0" i="0" u="none" kern="1200" dirty="0" smtClean="0">
                <a:solidFill>
                  <a:schemeClr val="tx1"/>
                </a:solidFill>
                <a:latin typeface="+mn-lt"/>
                <a:ea typeface="+mn-ea"/>
                <a:cs typeface="+mn-cs"/>
              </a:rPr>
              <a:t> with soap programs. We will provide</a:t>
            </a:r>
            <a:r>
              <a:rPr lang="en-US" sz="1200" b="0" i="0" u="none" kern="1200" baseline="0" dirty="0" smtClean="0">
                <a:solidFill>
                  <a:schemeClr val="tx1"/>
                </a:solidFill>
                <a:latin typeface="+mn-lt"/>
                <a:ea typeface="+mn-ea"/>
                <a:cs typeface="+mn-cs"/>
              </a:rPr>
              <a:t> b</a:t>
            </a:r>
            <a:r>
              <a:rPr lang="en-US" sz="1200" b="0" i="0" u="none" kern="1200" dirty="0" smtClean="0">
                <a:solidFill>
                  <a:schemeClr val="tx1"/>
                </a:solidFill>
                <a:latin typeface="+mn-lt"/>
                <a:ea typeface="+mn-ea"/>
                <a:cs typeface="+mn-cs"/>
              </a:rPr>
              <a:t>ackground on the state of the knowledge of </a:t>
            </a:r>
            <a:r>
              <a:rPr lang="en-US" sz="1200" b="0" i="0" u="none" kern="1200" dirty="0" err="1" smtClean="0">
                <a:solidFill>
                  <a:schemeClr val="tx1"/>
                </a:solidFill>
                <a:latin typeface="+mn-lt"/>
                <a:ea typeface="+mn-ea"/>
                <a:cs typeface="+mn-cs"/>
              </a:rPr>
              <a:t>handwashing</a:t>
            </a:r>
            <a:r>
              <a:rPr lang="en-US" sz="1200" b="0" i="0" u="none" kern="1200" dirty="0" smtClean="0">
                <a:solidFill>
                  <a:schemeClr val="tx1"/>
                </a:solidFill>
                <a:latin typeface="+mn-lt"/>
                <a:ea typeface="+mn-ea"/>
                <a:cs typeface="+mn-cs"/>
              </a:rPr>
              <a:t> with soap practical guidance on how to design and implement HHWS behavior change programs that target marginalized groups in communities, schools, health centers and other institutions.</a:t>
            </a:r>
            <a:r>
              <a:rPr lang="en-US" sz="1200" b="0" i="0" u="none" kern="1200" baseline="0" dirty="0" smtClean="0">
                <a:solidFill>
                  <a:schemeClr val="tx1"/>
                </a:solidFill>
                <a:latin typeface="+mn-lt"/>
                <a:ea typeface="+mn-ea"/>
                <a:cs typeface="+mn-cs"/>
              </a:rPr>
              <a:t> We will discuss how  you can design the program to ensure that it </a:t>
            </a:r>
            <a:r>
              <a:rPr lang="en-US" sz="1200" b="0" i="0" u="none" kern="1200" dirty="0" smtClean="0">
                <a:solidFill>
                  <a:schemeClr val="tx1"/>
                </a:solidFill>
                <a:latin typeface="+mn-lt"/>
                <a:ea typeface="+mn-ea"/>
                <a:cs typeface="+mn-cs"/>
              </a:rPr>
              <a:t>can be brought to scale.</a:t>
            </a:r>
            <a:endParaRPr lang="en-US" sz="1200" b="0" i="0" u="none"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2</a:t>
            </a:fld>
            <a:endParaRPr lang="en-US"/>
          </a:p>
        </p:txBody>
      </p:sp>
    </p:spTree>
    <p:extLst>
      <p:ext uri="{BB962C8B-B14F-4D97-AF65-F5344CB8AC3E}">
        <p14:creationId xmlns:p14="http://schemas.microsoft.com/office/powerpoint/2010/main" val="5055585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How should HW be promoted? </a:t>
            </a:r>
          </a:p>
          <a:p>
            <a:r>
              <a:rPr lang="en-US" sz="1200" u="none" kern="1200" dirty="0" smtClean="0">
                <a:solidFill>
                  <a:schemeClr val="tx1"/>
                </a:solidFill>
                <a:latin typeface="+mn-lt"/>
                <a:ea typeface="+mn-ea"/>
                <a:cs typeface="+mn-cs"/>
              </a:rPr>
              <a:t>Always should be promote with soap or ash</a:t>
            </a:r>
          </a:p>
          <a:p>
            <a:pPr lvl="0"/>
            <a:r>
              <a:rPr lang="en-US" sz="1200" u="none" kern="1200" dirty="0" smtClean="0">
                <a:solidFill>
                  <a:schemeClr val="tx1"/>
                </a:solidFill>
                <a:latin typeface="+mn-lt"/>
                <a:ea typeface="+mn-ea"/>
                <a:cs typeface="+mn-cs"/>
              </a:rPr>
              <a:t>Soap does not necessarily disinfect </a:t>
            </a:r>
          </a:p>
          <a:p>
            <a:pPr lvl="0"/>
            <a:r>
              <a:rPr lang="en-US" sz="1200" u="none" kern="1200" dirty="0" smtClean="0">
                <a:solidFill>
                  <a:schemeClr val="tx1"/>
                </a:solidFill>
                <a:latin typeface="+mn-lt"/>
                <a:ea typeface="+mn-ea"/>
                <a:cs typeface="+mn-cs"/>
              </a:rPr>
              <a:t>the purpose is to create friction – it’s a surfactant it helps to break down the oil on your hands and eliminate dirt and pathogens that way.</a:t>
            </a:r>
          </a:p>
          <a:p>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Can any soap be used?</a:t>
            </a:r>
          </a:p>
          <a:p>
            <a:pPr lvl="0"/>
            <a:r>
              <a:rPr lang="en-US" sz="1200" u="none" kern="1200" dirty="0" smtClean="0">
                <a:solidFill>
                  <a:schemeClr val="tx1"/>
                </a:solidFill>
                <a:latin typeface="+mn-lt"/>
                <a:ea typeface="+mn-ea"/>
                <a:cs typeface="+mn-cs"/>
              </a:rPr>
              <a:t>A frequent question that gets asked</a:t>
            </a:r>
          </a:p>
          <a:p>
            <a:pPr lvl="0"/>
            <a:r>
              <a:rPr lang="en-US" sz="1200" u="none" kern="1200" dirty="0" smtClean="0">
                <a:solidFill>
                  <a:schemeClr val="tx1"/>
                </a:solidFill>
                <a:latin typeface="+mn-lt"/>
                <a:ea typeface="+mn-ea"/>
                <a:cs typeface="+mn-cs"/>
              </a:rPr>
              <a:t>Yes, you can dissolve many different types of soap dissolved in water BUT soap made specifically for </a:t>
            </a:r>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 is ideal. Soap like laundry soap can be caustic and difficult to get off the hands.</a:t>
            </a:r>
          </a:p>
          <a:p>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Why ash?</a:t>
            </a:r>
          </a:p>
          <a:p>
            <a:pPr lvl="0"/>
            <a:r>
              <a:rPr lang="en-US" sz="1200" u="none" kern="1200" dirty="0" smtClean="0">
                <a:solidFill>
                  <a:schemeClr val="tx1"/>
                </a:solidFill>
                <a:latin typeface="+mn-lt"/>
                <a:ea typeface="+mn-ea"/>
                <a:cs typeface="+mn-cs"/>
              </a:rPr>
              <a:t>In many places soap isn’t available</a:t>
            </a:r>
          </a:p>
          <a:p>
            <a:pPr lvl="0"/>
            <a:r>
              <a:rPr lang="en-US" sz="1200" u="none" kern="1200" dirty="0" smtClean="0">
                <a:solidFill>
                  <a:schemeClr val="tx1"/>
                </a:solidFill>
                <a:latin typeface="+mn-lt"/>
                <a:ea typeface="+mn-ea"/>
                <a:cs typeface="+mn-cs"/>
              </a:rPr>
              <a:t>Ash is a surfactant that creates friction (like soap)</a:t>
            </a:r>
          </a:p>
          <a:p>
            <a:pPr lvl="0"/>
            <a:r>
              <a:rPr lang="en-US" sz="1200" u="none" kern="1200" dirty="0" smtClean="0">
                <a:solidFill>
                  <a:schemeClr val="tx1"/>
                </a:solidFill>
                <a:latin typeface="+mn-lt"/>
                <a:ea typeface="+mn-ea"/>
                <a:cs typeface="+mn-cs"/>
              </a:rPr>
              <a:t>Can be used if soap is unavailable or too expensive</a:t>
            </a:r>
            <a:endParaRPr lang="en-US" sz="1200" u="none"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21</a:t>
            </a:fld>
            <a:endParaRPr lang="en-US"/>
          </a:p>
        </p:txBody>
      </p:sp>
    </p:spTree>
    <p:extLst>
      <p:ext uri="{BB962C8B-B14F-4D97-AF65-F5344CB8AC3E}">
        <p14:creationId xmlns:p14="http://schemas.microsoft.com/office/powerpoint/2010/main" val="15247841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HWWS</a:t>
            </a:r>
            <a:r>
              <a:rPr lang="fr-FR" baseline="0" dirty="0" smtClean="0"/>
              <a:t> </a:t>
            </a:r>
            <a:r>
              <a:rPr lang="fr-FR" baseline="0" dirty="0" err="1" smtClean="0"/>
              <a:t>is</a:t>
            </a:r>
            <a:r>
              <a:rPr lang="fr-FR" baseline="0" dirty="0" smtClean="0"/>
              <a:t> </a:t>
            </a:r>
            <a:r>
              <a:rPr lang="fr-FR" baseline="0" dirty="0" err="1" smtClean="0"/>
              <a:t>conducted</a:t>
            </a:r>
            <a:r>
              <a:rPr lang="fr-FR" baseline="0" dirty="0" smtClean="0"/>
              <a:t> </a:t>
            </a:r>
            <a:r>
              <a:rPr lang="fr-FR" baseline="0" dirty="0" err="1" smtClean="0"/>
              <a:t>diffferently</a:t>
            </a:r>
            <a:r>
              <a:rPr lang="fr-FR" baseline="0" dirty="0" smtClean="0"/>
              <a:t> </a:t>
            </a:r>
            <a:r>
              <a:rPr lang="fr-FR" baseline="0" dirty="0" err="1" smtClean="0"/>
              <a:t>throughout</a:t>
            </a:r>
            <a:r>
              <a:rPr lang="fr-FR" baseline="0" dirty="0" smtClean="0"/>
              <a:t> the world, </a:t>
            </a:r>
            <a:r>
              <a:rPr lang="fr-FR" baseline="0" dirty="0" err="1" smtClean="0"/>
              <a:t>using</a:t>
            </a:r>
            <a:r>
              <a:rPr lang="fr-FR" baseline="0" dirty="0" smtClean="0"/>
              <a:t> </a:t>
            </a:r>
            <a:r>
              <a:rPr lang="fr-FR" baseline="0" dirty="0" err="1" smtClean="0"/>
              <a:t>different</a:t>
            </a:r>
            <a:r>
              <a:rPr lang="fr-FR" baseline="0" dirty="0" smtClean="0"/>
              <a:t> technologies. </a:t>
            </a:r>
            <a:r>
              <a:rPr lang="fr-FR" baseline="0" dirty="0" err="1" smtClean="0"/>
              <a:t>What</a:t>
            </a:r>
            <a:r>
              <a:rPr lang="fr-FR" baseline="0" dirty="0" smtClean="0"/>
              <a:t> are the technologies </a:t>
            </a:r>
            <a:r>
              <a:rPr lang="fr-FR" baseline="0" dirty="0" err="1" smtClean="0"/>
              <a:t>used</a:t>
            </a:r>
            <a:r>
              <a:rPr lang="fr-FR" baseline="0" dirty="0" smtClean="0"/>
              <a:t> in </a:t>
            </a:r>
            <a:r>
              <a:rPr lang="fr-FR" baseline="0" dirty="0" err="1" smtClean="0"/>
              <a:t>your</a:t>
            </a:r>
            <a:r>
              <a:rPr lang="fr-FR" baseline="0" dirty="0" smtClean="0"/>
              <a:t> country and </a:t>
            </a:r>
            <a:r>
              <a:rPr lang="fr-FR" baseline="0" dirty="0" err="1" smtClean="0"/>
              <a:t>context</a:t>
            </a:r>
            <a:r>
              <a:rPr lang="fr-FR" baseline="0" dirty="0" smtClean="0"/>
              <a:t>?</a:t>
            </a:r>
            <a:endParaRPr lang="fr-FR" dirty="0"/>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22</a:t>
            </a:fld>
            <a:endParaRPr lang="en-US"/>
          </a:p>
        </p:txBody>
      </p:sp>
    </p:spTree>
    <p:extLst>
      <p:ext uri="{BB962C8B-B14F-4D97-AF65-F5344CB8AC3E}">
        <p14:creationId xmlns:p14="http://schemas.microsoft.com/office/powerpoint/2010/main" val="36288247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While</a:t>
            </a:r>
            <a:r>
              <a:rPr lang="en-US" sz="1200" u="none" kern="1200" baseline="0" dirty="0" smtClean="0">
                <a:solidFill>
                  <a:schemeClr val="tx1"/>
                </a:solidFill>
                <a:latin typeface="+mn-lt"/>
                <a:ea typeface="+mn-ea"/>
                <a:cs typeface="+mn-cs"/>
              </a:rPr>
              <a:t> individual technologies-it’s important to know what is typically promoted in the area that you are working</a:t>
            </a:r>
          </a:p>
          <a:p>
            <a:r>
              <a:rPr lang="en-US" sz="1200" u="none" kern="1200" baseline="0" dirty="0" smtClean="0">
                <a:solidFill>
                  <a:schemeClr val="tx1"/>
                </a:solidFill>
                <a:latin typeface="+mn-lt"/>
                <a:ea typeface="+mn-ea"/>
                <a:cs typeface="+mn-cs"/>
              </a:rPr>
              <a:t>There are some key attributes are necessary for a </a:t>
            </a:r>
            <a:r>
              <a:rPr lang="en-US" sz="1200" u="none" kern="1200" baseline="0" dirty="0" err="1" smtClean="0">
                <a:solidFill>
                  <a:schemeClr val="tx1"/>
                </a:solidFill>
                <a:latin typeface="+mn-lt"/>
                <a:ea typeface="+mn-ea"/>
                <a:cs typeface="+mn-cs"/>
              </a:rPr>
              <a:t>handwashing</a:t>
            </a:r>
            <a:r>
              <a:rPr lang="en-US" sz="1200" u="none" kern="1200" baseline="0" dirty="0" smtClean="0">
                <a:solidFill>
                  <a:schemeClr val="tx1"/>
                </a:solidFill>
                <a:latin typeface="+mn-lt"/>
                <a:ea typeface="+mn-ea"/>
                <a:cs typeface="+mn-cs"/>
              </a:rPr>
              <a:t> program</a:t>
            </a:r>
          </a:p>
          <a:p>
            <a:r>
              <a:rPr lang="en-US" sz="1200" u="none" kern="1200" dirty="0" smtClean="0">
                <a:solidFill>
                  <a:schemeClr val="tx1"/>
                </a:solidFill>
                <a:latin typeface="+mn-lt"/>
                <a:ea typeface="+mn-ea"/>
                <a:cs typeface="+mn-cs"/>
              </a:rPr>
              <a:t>Running water is available meaning that it is coming out of a tap or that it is poured-we don’t want to promote</a:t>
            </a:r>
            <a:r>
              <a:rPr lang="en-US" sz="1200" u="none" kern="1200" baseline="0" dirty="0" smtClean="0">
                <a:solidFill>
                  <a:schemeClr val="tx1"/>
                </a:solidFill>
                <a:latin typeface="+mn-lt"/>
                <a:ea typeface="+mn-ea"/>
                <a:cs typeface="+mn-cs"/>
              </a:rPr>
              <a:t> using stagnant water as part of a HWWS program </a:t>
            </a:r>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–Basin is available that can be operated by 1 person-so that people can wash their own hands. There are some exceptions, for example in Mali for mealtime </a:t>
            </a:r>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a:t>
            </a:r>
            <a:r>
              <a:rPr lang="en-US" sz="1200" u="none" kern="1200" baseline="0" dirty="0" smtClean="0">
                <a:solidFill>
                  <a:schemeClr val="tx1"/>
                </a:solidFill>
                <a:latin typeface="+mn-lt"/>
                <a:ea typeface="+mn-ea"/>
                <a:cs typeface="+mn-cs"/>
              </a:rPr>
              <a:t> where washing hands is a group activity.</a:t>
            </a:r>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–Basin is age-appropriate to ensure that it can be operated</a:t>
            </a:r>
            <a:r>
              <a:rPr lang="en-US" sz="1200" u="none" kern="1200" baseline="0" dirty="0" smtClean="0">
                <a:solidFill>
                  <a:schemeClr val="tx1"/>
                </a:solidFill>
                <a:latin typeface="+mn-lt"/>
                <a:ea typeface="+mn-ea"/>
                <a:cs typeface="+mn-cs"/>
              </a:rPr>
              <a:t> by younger children and children with disabilities</a:t>
            </a:r>
            <a:endParaRPr lang="en-US" sz="1200" u="none" kern="1200" dirty="0" smtClean="0">
              <a:solidFill>
                <a:schemeClr val="tx1"/>
              </a:solidFill>
              <a:latin typeface="+mn-lt"/>
              <a:ea typeface="+mn-ea"/>
              <a:cs typeface="+mn-cs"/>
            </a:endParaRPr>
          </a:p>
          <a:p>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•Having soap or ash present</a:t>
            </a:r>
            <a:r>
              <a:rPr lang="en-US" sz="1200" u="none" kern="1200" baseline="0" dirty="0" smtClean="0">
                <a:solidFill>
                  <a:schemeClr val="tx1"/>
                </a:solidFill>
                <a:latin typeface="+mn-lt"/>
                <a:ea typeface="+mn-ea"/>
                <a:cs typeface="+mn-cs"/>
              </a:rPr>
              <a:t> is absolutely critical. If people have to go searching for the soap, it is likely that they won’t use it. Studies have shown that HW is effective without soap, but it far more effective when soap is used.</a:t>
            </a:r>
          </a:p>
          <a:p>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•The</a:t>
            </a:r>
            <a:r>
              <a:rPr lang="en-US" sz="1200" u="none" kern="1200" baseline="0" dirty="0" smtClean="0">
                <a:solidFill>
                  <a:schemeClr val="tx1"/>
                </a:solidFill>
                <a:latin typeface="+mn-lt"/>
                <a:ea typeface="+mn-ea"/>
                <a:cs typeface="+mn-cs"/>
              </a:rPr>
              <a:t> location of the </a:t>
            </a:r>
            <a:r>
              <a:rPr lang="en-US" sz="1200" u="none" kern="1200" baseline="0" dirty="0" err="1" smtClean="0">
                <a:solidFill>
                  <a:schemeClr val="tx1"/>
                </a:solidFill>
                <a:latin typeface="+mn-lt"/>
                <a:ea typeface="+mn-ea"/>
                <a:cs typeface="+mn-cs"/>
              </a:rPr>
              <a:t>handwashing</a:t>
            </a:r>
            <a:r>
              <a:rPr lang="en-US" sz="1200" u="none" kern="1200" baseline="0" dirty="0" smtClean="0">
                <a:solidFill>
                  <a:schemeClr val="tx1"/>
                </a:solidFill>
                <a:latin typeface="+mn-lt"/>
                <a:ea typeface="+mn-ea"/>
                <a:cs typeface="+mn-cs"/>
              </a:rPr>
              <a:t> facility is critical. It should be near where you would like the behavior performed. </a:t>
            </a:r>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•Most importantly be responsive to local needs!</a:t>
            </a:r>
          </a:p>
          <a:p>
            <a:r>
              <a:rPr lang="en-US" sz="1200" u="none" kern="1200" dirty="0" smtClean="0">
                <a:solidFill>
                  <a:schemeClr val="tx1"/>
                </a:solidFill>
                <a:latin typeface="+mn-lt"/>
                <a:ea typeface="+mn-ea"/>
                <a:cs typeface="+mn-cs"/>
              </a:rPr>
              <a:t>–The link shows</a:t>
            </a:r>
            <a:r>
              <a:rPr lang="en-US" sz="1200" u="none" kern="1200" baseline="0" dirty="0" smtClean="0">
                <a:solidFill>
                  <a:schemeClr val="tx1"/>
                </a:solidFill>
                <a:latin typeface="+mn-lt"/>
                <a:ea typeface="+mn-ea"/>
                <a:cs typeface="+mn-cs"/>
              </a:rPr>
              <a:t> a number of different technologies that are promoted throughout the world, in urban and rural contexts, and in households and schools.</a:t>
            </a:r>
            <a:endParaRPr lang="en-US" sz="1200" u="none"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23</a:t>
            </a:fld>
            <a:endParaRPr lang="en-US"/>
          </a:p>
        </p:txBody>
      </p:sp>
    </p:spTree>
    <p:extLst>
      <p:ext uri="{BB962C8B-B14F-4D97-AF65-F5344CB8AC3E}">
        <p14:creationId xmlns:p14="http://schemas.microsoft.com/office/powerpoint/2010/main" val="14209671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lvl="0"/>
            <a:r>
              <a:rPr lang="en-US" sz="1200" u="none" kern="1200" dirty="0" smtClean="0">
                <a:solidFill>
                  <a:schemeClr val="tx1"/>
                </a:solidFill>
                <a:latin typeface="+mn-lt"/>
                <a:ea typeface="+mn-ea"/>
                <a:cs typeface="+mn-cs"/>
              </a:rPr>
              <a:t>Tippy taps</a:t>
            </a:r>
          </a:p>
          <a:p>
            <a:pPr lvl="1"/>
            <a:r>
              <a:rPr lang="en-US" sz="1200" u="none" kern="1200" dirty="0" smtClean="0">
                <a:solidFill>
                  <a:schemeClr val="tx1"/>
                </a:solidFill>
                <a:latin typeface="+mn-lt"/>
                <a:ea typeface="+mn-ea"/>
                <a:cs typeface="+mn-cs"/>
              </a:rPr>
              <a:t>Uses local inexpensive materials</a:t>
            </a:r>
          </a:p>
          <a:p>
            <a:pPr lvl="1"/>
            <a:r>
              <a:rPr lang="en-US" sz="1200" u="none" kern="1200" dirty="0" smtClean="0">
                <a:solidFill>
                  <a:schemeClr val="tx1"/>
                </a:solidFill>
                <a:latin typeface="+mn-lt"/>
                <a:ea typeface="+mn-ea"/>
                <a:cs typeface="+mn-cs"/>
              </a:rPr>
              <a:t>There is a rope attached to a jug. When you put your foot on the stick, water will pour out of a hole in the jug</a:t>
            </a:r>
          </a:p>
          <a:p>
            <a:pPr marL="457200" marR="0" lvl="1" indent="0" algn="l" defTabSz="457200" rtl="0" eaLnBrk="1" fontAlgn="auto" latinLnBrk="0" hangingPunct="1">
              <a:lnSpc>
                <a:spcPct val="100000"/>
              </a:lnSpc>
              <a:spcBef>
                <a:spcPts val="0"/>
              </a:spcBef>
              <a:spcAft>
                <a:spcPts val="0"/>
              </a:spcAft>
              <a:buClrTx/>
              <a:buSzTx/>
              <a:buFontTx/>
              <a:buNone/>
              <a:tabLst/>
              <a:defRPr/>
            </a:pPr>
            <a:r>
              <a:rPr lang="en-US" sz="1200" u="none" kern="1200" dirty="0" smtClean="0">
                <a:solidFill>
                  <a:schemeClr val="tx1"/>
                </a:solidFill>
                <a:latin typeface="+mn-lt"/>
                <a:ea typeface="+mn-ea"/>
                <a:cs typeface="+mn-cs"/>
              </a:rPr>
              <a:t>It can be used at schools or</a:t>
            </a:r>
            <a:r>
              <a:rPr lang="en-US" sz="1200" u="none" kern="1200" baseline="0" dirty="0" smtClean="0">
                <a:solidFill>
                  <a:schemeClr val="tx1"/>
                </a:solidFill>
                <a:latin typeface="+mn-lt"/>
                <a:ea typeface="+mn-ea"/>
                <a:cs typeface="+mn-cs"/>
              </a:rPr>
              <a:t> in households. </a:t>
            </a:r>
            <a:r>
              <a:rPr lang="en-US" sz="1200" u="none" kern="1200" dirty="0" smtClean="0">
                <a:solidFill>
                  <a:schemeClr val="tx1"/>
                </a:solidFill>
                <a:latin typeface="+mn-lt"/>
                <a:ea typeface="+mn-ea"/>
                <a:cs typeface="+mn-cs"/>
              </a:rPr>
              <a:t>In one study in Zambia, we  gave children a homework to see if children can make it at their houses.</a:t>
            </a:r>
            <a:r>
              <a:rPr lang="en-US" sz="1200" u="none" kern="1200" baseline="0" dirty="0" smtClean="0">
                <a:solidFill>
                  <a:schemeClr val="tx1"/>
                </a:solidFill>
                <a:latin typeface="+mn-lt"/>
                <a:ea typeface="+mn-ea"/>
                <a:cs typeface="+mn-cs"/>
              </a:rPr>
              <a:t> It was very successful.</a:t>
            </a:r>
            <a:endParaRPr lang="en-US" sz="1200" u="none" kern="1200" dirty="0" smtClean="0">
              <a:solidFill>
                <a:schemeClr val="tx1"/>
              </a:solidFill>
              <a:latin typeface="+mn-lt"/>
              <a:ea typeface="+mn-ea"/>
              <a:cs typeface="+mn-cs"/>
            </a:endParaRPr>
          </a:p>
          <a:p>
            <a:pPr lvl="1"/>
            <a:r>
              <a:rPr lang="en-US" sz="1200" u="none" kern="1200" dirty="0" smtClean="0">
                <a:solidFill>
                  <a:schemeClr val="tx1"/>
                </a:solidFill>
                <a:latin typeface="+mn-lt"/>
                <a:ea typeface="+mn-ea"/>
                <a:cs typeface="+mn-cs"/>
              </a:rPr>
              <a:t>Caveat-it may not be appropriate for very young children because they are not strong or heavy enough to move the lever</a:t>
            </a: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24</a:t>
            </a:fld>
            <a:endParaRPr lang="en-US"/>
          </a:p>
        </p:txBody>
      </p:sp>
    </p:spTree>
    <p:extLst>
      <p:ext uri="{BB962C8B-B14F-4D97-AF65-F5344CB8AC3E}">
        <p14:creationId xmlns:p14="http://schemas.microsoft.com/office/powerpoint/2010/main" val="19180150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u="none" strike="noStrike" kern="1200" dirty="0" smtClean="0">
                <a:solidFill>
                  <a:schemeClr val="tx1"/>
                </a:solidFill>
                <a:latin typeface="+mn-lt"/>
                <a:ea typeface="+mn-ea"/>
                <a:cs typeface="+mn-cs"/>
              </a:rPr>
              <a:t>As</a:t>
            </a:r>
            <a:r>
              <a:rPr lang="en-US" sz="1200" u="none" strike="noStrike" kern="1200" baseline="0" dirty="0" smtClean="0">
                <a:solidFill>
                  <a:schemeClr val="tx1"/>
                </a:solidFill>
                <a:latin typeface="+mn-lt"/>
                <a:ea typeface="+mn-ea"/>
                <a:cs typeface="+mn-cs"/>
              </a:rPr>
              <a:t> you can see this is a s</a:t>
            </a:r>
            <a:r>
              <a:rPr lang="en-US" sz="1200" u="none" kern="1200" dirty="0" smtClean="0">
                <a:solidFill>
                  <a:schemeClr val="tx1"/>
                </a:solidFill>
                <a:latin typeface="+mn-lt"/>
                <a:ea typeface="+mn-ea"/>
                <a:cs typeface="+mn-cs"/>
              </a:rPr>
              <a:t>ink</a:t>
            </a:r>
            <a:r>
              <a:rPr lang="en-US" sz="1200" u="none" kern="1200" baseline="0" dirty="0" smtClean="0">
                <a:solidFill>
                  <a:schemeClr val="tx1"/>
                </a:solidFill>
                <a:latin typeface="+mn-lt"/>
                <a:ea typeface="+mn-ea"/>
                <a:cs typeface="+mn-cs"/>
              </a:rPr>
              <a:t> it contains a t</a:t>
            </a:r>
            <a:r>
              <a:rPr lang="en-US" sz="1200" u="none" kern="1200" dirty="0" smtClean="0">
                <a:solidFill>
                  <a:schemeClr val="tx1"/>
                </a:solidFill>
                <a:latin typeface="+mn-lt"/>
                <a:ea typeface="+mn-ea"/>
                <a:cs typeface="+mn-cs"/>
              </a:rPr>
              <a:t>ap</a:t>
            </a:r>
            <a:r>
              <a:rPr lang="en-US" sz="1200" u="none" kern="1200" baseline="0" dirty="0" smtClean="0">
                <a:solidFill>
                  <a:schemeClr val="tx1"/>
                </a:solidFill>
                <a:latin typeface="+mn-lt"/>
                <a:ea typeface="+mn-ea"/>
                <a:cs typeface="+mn-cs"/>
              </a:rPr>
              <a:t>, it’s made out of c</a:t>
            </a:r>
            <a:r>
              <a:rPr lang="en-US" sz="1200" u="none" kern="1200" dirty="0" smtClean="0">
                <a:solidFill>
                  <a:schemeClr val="tx1"/>
                </a:solidFill>
                <a:latin typeface="+mn-lt"/>
                <a:ea typeface="+mn-ea"/>
                <a:cs typeface="+mn-cs"/>
              </a:rPr>
              <a:t>oncrete</a:t>
            </a:r>
            <a:r>
              <a:rPr lang="en-US" sz="1200" u="none" kern="1200" baseline="0" dirty="0" smtClean="0">
                <a:solidFill>
                  <a:schemeClr val="tx1"/>
                </a:solidFill>
                <a:latin typeface="+mn-lt"/>
                <a:ea typeface="+mn-ea"/>
                <a:cs typeface="+mn-cs"/>
              </a:rPr>
              <a:t> and there is s</a:t>
            </a:r>
            <a:r>
              <a:rPr lang="en-US" sz="1200" u="none" kern="1200" dirty="0" smtClean="0">
                <a:solidFill>
                  <a:schemeClr val="tx1"/>
                </a:solidFill>
                <a:latin typeface="+mn-lt"/>
                <a:ea typeface="+mn-ea"/>
                <a:cs typeface="+mn-cs"/>
              </a:rPr>
              <a:t>oap available</a:t>
            </a:r>
            <a:r>
              <a:rPr lang="en-US" sz="1200" u="none" kern="1200" baseline="0" dirty="0" smtClean="0">
                <a:solidFill>
                  <a:schemeClr val="tx1"/>
                </a:solidFill>
                <a:latin typeface="+mn-lt"/>
                <a:ea typeface="+mn-ea"/>
                <a:cs typeface="+mn-cs"/>
              </a:rPr>
              <a:t> on the sides of the sink.</a:t>
            </a:r>
            <a:endParaRPr lang="en-US" sz="1200" u="none"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25</a:t>
            </a:fld>
            <a:endParaRPr lang="en-US"/>
          </a:p>
        </p:txBody>
      </p:sp>
    </p:spTree>
    <p:extLst>
      <p:ext uri="{BB962C8B-B14F-4D97-AF65-F5344CB8AC3E}">
        <p14:creationId xmlns:p14="http://schemas.microsoft.com/office/powerpoint/2010/main" val="20378502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lvl="0"/>
            <a:r>
              <a:rPr lang="en-US" sz="1200" u="none" kern="1200" dirty="0" smtClean="0">
                <a:solidFill>
                  <a:schemeClr val="tx1"/>
                </a:solidFill>
                <a:latin typeface="+mn-lt"/>
                <a:ea typeface="+mn-ea"/>
                <a:cs typeface="+mn-cs"/>
              </a:rPr>
              <a:t>Plastic buckets</a:t>
            </a:r>
          </a:p>
          <a:p>
            <a:pPr lvl="0"/>
            <a:r>
              <a:rPr lang="en-US" sz="1200" u="none" kern="1200" dirty="0" smtClean="0">
                <a:solidFill>
                  <a:schemeClr val="tx1"/>
                </a:solidFill>
                <a:latin typeface="+mn-lt"/>
                <a:ea typeface="+mn-ea"/>
                <a:cs typeface="+mn-cs"/>
              </a:rPr>
              <a:t>This is an example of a hygiene</a:t>
            </a:r>
            <a:r>
              <a:rPr lang="en-US" sz="1200" u="none" kern="1200" baseline="0" dirty="0" smtClean="0">
                <a:solidFill>
                  <a:schemeClr val="tx1"/>
                </a:solidFill>
                <a:latin typeface="+mn-lt"/>
                <a:ea typeface="+mn-ea"/>
                <a:cs typeface="+mn-cs"/>
              </a:rPr>
              <a:t> intervention </a:t>
            </a:r>
            <a:r>
              <a:rPr lang="en-US" sz="1200" u="none" kern="1200" dirty="0" smtClean="0">
                <a:solidFill>
                  <a:schemeClr val="tx1"/>
                </a:solidFill>
                <a:latin typeface="+mn-lt"/>
                <a:ea typeface="+mn-ea"/>
                <a:cs typeface="+mn-cs"/>
              </a:rPr>
              <a:t>that was promoted in Mali by UNICEF—In Mali</a:t>
            </a:r>
            <a:r>
              <a:rPr lang="en-US" sz="1200" u="none" kern="1200" baseline="0" dirty="0" smtClean="0">
                <a:solidFill>
                  <a:schemeClr val="tx1"/>
                </a:solidFill>
                <a:latin typeface="+mn-lt"/>
                <a:ea typeface="+mn-ea"/>
                <a:cs typeface="+mn-cs"/>
              </a:rPr>
              <a:t> there is a custom of </a:t>
            </a:r>
            <a:r>
              <a:rPr lang="en-US" sz="1200" u="none" kern="1200" dirty="0" smtClean="0">
                <a:solidFill>
                  <a:schemeClr val="tx1"/>
                </a:solidFill>
                <a:latin typeface="+mn-lt"/>
                <a:ea typeface="+mn-ea"/>
                <a:cs typeface="+mn-cs"/>
              </a:rPr>
              <a:t>people practicing group </a:t>
            </a:r>
            <a:r>
              <a:rPr lang="en-US" sz="1200" u="none" kern="1200" dirty="0" err="1" smtClean="0">
                <a:solidFill>
                  <a:schemeClr val="tx1"/>
                </a:solidFill>
                <a:latin typeface="+mn-lt"/>
                <a:ea typeface="+mn-ea"/>
                <a:cs typeface="+mn-cs"/>
              </a:rPr>
              <a:t>handwashing</a:t>
            </a:r>
            <a:r>
              <a:rPr lang="en-US" sz="1200" u="none" kern="1200" baseline="0" dirty="0" smtClean="0">
                <a:solidFill>
                  <a:schemeClr val="tx1"/>
                </a:solidFill>
                <a:latin typeface="+mn-lt"/>
                <a:ea typeface="+mn-ea"/>
                <a:cs typeface="+mn-cs"/>
              </a:rPr>
              <a:t> prior to meals. They </a:t>
            </a:r>
            <a:r>
              <a:rPr lang="en-US" sz="1200" u="none" kern="1200" dirty="0" smtClean="0">
                <a:solidFill>
                  <a:schemeClr val="tx1"/>
                </a:solidFill>
                <a:latin typeface="+mn-lt"/>
                <a:ea typeface="+mn-ea"/>
                <a:cs typeface="+mn-cs"/>
              </a:rPr>
              <a:t>had previous been sharing the basin and using recycled stagnant.</a:t>
            </a:r>
          </a:p>
          <a:p>
            <a:pPr lvl="0"/>
            <a:endParaRPr lang="en-US" sz="1200" u="none" kern="1200" dirty="0" smtClean="0">
              <a:solidFill>
                <a:schemeClr val="tx1"/>
              </a:solidFill>
              <a:latin typeface="+mn-lt"/>
              <a:ea typeface="+mn-ea"/>
              <a:cs typeface="+mn-cs"/>
            </a:endParaRPr>
          </a:p>
          <a:p>
            <a:pPr lvl="0"/>
            <a:r>
              <a:rPr lang="en-US" sz="1200" u="none" kern="1200" dirty="0" smtClean="0">
                <a:solidFill>
                  <a:schemeClr val="tx1"/>
                </a:solidFill>
                <a:latin typeface="+mn-lt"/>
                <a:ea typeface="+mn-ea"/>
                <a:cs typeface="+mn-cs"/>
              </a:rPr>
              <a:t>UNICEF</a:t>
            </a:r>
            <a:r>
              <a:rPr lang="en-US" sz="1200" u="none" kern="1200" baseline="0" dirty="0" smtClean="0">
                <a:solidFill>
                  <a:schemeClr val="tx1"/>
                </a:solidFill>
                <a:latin typeface="+mn-lt"/>
                <a:ea typeface="+mn-ea"/>
                <a:cs typeface="+mn-cs"/>
              </a:rPr>
              <a:t> decided to promote this</a:t>
            </a:r>
            <a:r>
              <a:rPr lang="en-US" sz="1200" u="none" kern="1200" dirty="0" smtClean="0">
                <a:solidFill>
                  <a:schemeClr val="tx1"/>
                </a:solidFill>
                <a:latin typeface="+mn-lt"/>
                <a:ea typeface="+mn-ea"/>
                <a:cs typeface="+mn-cs"/>
              </a:rPr>
              <a:t> kettle and then a basin that had a spot for soap. The enclosure at the top kept people from sharing the water and it also kept the custom of communal </a:t>
            </a:r>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 before meals. </a:t>
            </a:r>
          </a:p>
          <a:p>
            <a:pPr lvl="0"/>
            <a:endParaRPr lang="en-US" sz="1200" u="none" kern="1200" dirty="0" smtClean="0">
              <a:solidFill>
                <a:schemeClr val="tx1"/>
              </a:solidFill>
              <a:latin typeface="+mn-lt"/>
              <a:ea typeface="+mn-ea"/>
              <a:cs typeface="+mn-cs"/>
            </a:endParaRPr>
          </a:p>
          <a:p>
            <a:pPr lvl="0"/>
            <a:r>
              <a:rPr lang="en-US" sz="1200" u="none" kern="1200" dirty="0" smtClean="0">
                <a:solidFill>
                  <a:schemeClr val="tx1"/>
                </a:solidFill>
                <a:latin typeface="+mn-lt"/>
                <a:ea typeface="+mn-ea"/>
                <a:cs typeface="+mn-cs"/>
              </a:rPr>
              <a:t>While culturally appropriate in places like Mali, it cannot be used by</a:t>
            </a:r>
            <a:r>
              <a:rPr lang="en-US" sz="1200" u="none" kern="1200" baseline="0" dirty="0" smtClean="0">
                <a:solidFill>
                  <a:schemeClr val="tx1"/>
                </a:solidFill>
                <a:latin typeface="+mn-lt"/>
                <a:ea typeface="+mn-ea"/>
                <a:cs typeface="+mn-cs"/>
              </a:rPr>
              <a:t> 1 person alone. The individual needs to have someone to pour the water over their hands in order for them to be able to wash. This could be problematic if the individual was alone. </a:t>
            </a:r>
            <a:endParaRPr lang="en-US" sz="1200" u="none"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26</a:t>
            </a:fld>
            <a:endParaRPr lang="en-US"/>
          </a:p>
        </p:txBody>
      </p:sp>
    </p:spTree>
    <p:extLst>
      <p:ext uri="{BB962C8B-B14F-4D97-AF65-F5344CB8AC3E}">
        <p14:creationId xmlns:p14="http://schemas.microsoft.com/office/powerpoint/2010/main" val="34010496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Technologies</a:t>
            </a:r>
          </a:p>
          <a:p>
            <a:pPr lvl="0"/>
            <a:r>
              <a:rPr lang="en-US" sz="1200" u="none" kern="1200" dirty="0" smtClean="0">
                <a:solidFill>
                  <a:schemeClr val="tx1"/>
                </a:solidFill>
                <a:latin typeface="+mn-lt"/>
                <a:ea typeface="+mn-ea"/>
                <a:cs typeface="+mn-cs"/>
              </a:rPr>
              <a:t>Natural materials can be used</a:t>
            </a:r>
          </a:p>
          <a:p>
            <a:pPr lvl="0"/>
            <a:endParaRPr lang="en-US" sz="1200" u="none" kern="1200" dirty="0" smtClean="0">
              <a:solidFill>
                <a:schemeClr val="tx1"/>
              </a:solidFill>
              <a:latin typeface="+mn-lt"/>
              <a:ea typeface="+mn-ea"/>
              <a:cs typeface="+mn-cs"/>
            </a:endParaRPr>
          </a:p>
          <a:p>
            <a:pPr lvl="0"/>
            <a:r>
              <a:rPr lang="en-US" sz="1200" u="none" kern="1200" dirty="0" smtClean="0">
                <a:solidFill>
                  <a:schemeClr val="tx1"/>
                </a:solidFill>
                <a:latin typeface="+mn-lt"/>
                <a:ea typeface="+mn-ea"/>
                <a:cs typeface="+mn-cs"/>
              </a:rPr>
              <a:t>This is a picture from Ethiopia where a family had taken a local gourd and a pen to create a </a:t>
            </a:r>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 station outside of the toilet. The</a:t>
            </a:r>
            <a:r>
              <a:rPr lang="en-US" sz="1200" u="none" kern="1200" baseline="0" dirty="0" smtClean="0">
                <a:solidFill>
                  <a:schemeClr val="tx1"/>
                </a:solidFill>
                <a:latin typeface="+mn-lt"/>
                <a:ea typeface="+mn-ea"/>
                <a:cs typeface="+mn-cs"/>
              </a:rPr>
              <a:t> tap is a pen with the cap unscrewed.</a:t>
            </a:r>
            <a:endParaRPr lang="en-US" sz="1200" u="none" kern="1200" dirty="0" smtClean="0">
              <a:solidFill>
                <a:schemeClr val="tx1"/>
              </a:solidFill>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27</a:t>
            </a:fld>
            <a:endParaRPr lang="en-US"/>
          </a:p>
        </p:txBody>
      </p:sp>
    </p:spTree>
    <p:extLst>
      <p:ext uri="{BB962C8B-B14F-4D97-AF65-F5344CB8AC3E}">
        <p14:creationId xmlns:p14="http://schemas.microsoft.com/office/powerpoint/2010/main" val="4035990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Technologies</a:t>
            </a:r>
          </a:p>
          <a:p>
            <a:pPr lvl="0"/>
            <a:r>
              <a:rPr lang="en-US" sz="1200" u="none" kern="1200" dirty="0" smtClean="0">
                <a:solidFill>
                  <a:schemeClr val="tx1"/>
                </a:solidFill>
                <a:latin typeface="+mn-lt"/>
                <a:ea typeface="+mn-ea"/>
                <a:cs typeface="+mn-cs"/>
              </a:rPr>
              <a:t>This is a picture of a </a:t>
            </a:r>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 station in Mali at a school. </a:t>
            </a:r>
          </a:p>
          <a:p>
            <a:pPr lvl="0"/>
            <a:r>
              <a:rPr lang="en-US" sz="1200" u="none" kern="1200" dirty="0" smtClean="0">
                <a:solidFill>
                  <a:schemeClr val="tx1"/>
                </a:solidFill>
                <a:latin typeface="+mn-lt"/>
                <a:ea typeface="+mn-ea"/>
                <a:cs typeface="+mn-cs"/>
              </a:rPr>
              <a:t>One of the key issues with </a:t>
            </a:r>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 stations is that they break easily specifically the tap</a:t>
            </a:r>
            <a:r>
              <a:rPr lang="en-US" sz="1200" u="none" kern="1200" baseline="0" dirty="0" smtClean="0">
                <a:solidFill>
                  <a:schemeClr val="tx1"/>
                </a:solidFill>
                <a:latin typeface="+mn-lt"/>
                <a:ea typeface="+mn-ea"/>
                <a:cs typeface="+mn-cs"/>
              </a:rPr>
              <a:t> (you can see that the tap is broken in this picture). </a:t>
            </a:r>
            <a:endParaRPr lang="en-US" sz="1200" u="none" kern="1200" dirty="0" smtClean="0">
              <a:solidFill>
                <a:schemeClr val="tx1"/>
              </a:solidFill>
              <a:latin typeface="+mn-lt"/>
              <a:ea typeface="+mn-ea"/>
              <a:cs typeface="+mn-cs"/>
            </a:endParaRPr>
          </a:p>
          <a:p>
            <a:pPr lvl="1"/>
            <a:r>
              <a:rPr lang="en-US" sz="1200" u="none" kern="1200" dirty="0" smtClean="0">
                <a:solidFill>
                  <a:schemeClr val="tx1"/>
                </a:solidFill>
                <a:latin typeface="+mn-lt"/>
                <a:ea typeface="+mn-ea"/>
                <a:cs typeface="+mn-cs"/>
              </a:rPr>
              <a:t>It’s important to make sure that parts area always locally available and that they can be easily repaired. </a:t>
            </a:r>
            <a:endParaRPr lang="en-US" sz="1200" u="none"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28</a:t>
            </a:fld>
            <a:endParaRPr lang="en-US"/>
          </a:p>
        </p:txBody>
      </p:sp>
    </p:spTree>
    <p:extLst>
      <p:ext uri="{BB962C8B-B14F-4D97-AF65-F5344CB8AC3E}">
        <p14:creationId xmlns:p14="http://schemas.microsoft.com/office/powerpoint/2010/main" val="35798101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Technologies</a:t>
            </a:r>
          </a:p>
          <a:p>
            <a:pPr lvl="0"/>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 stations should always be available near toilets</a:t>
            </a:r>
          </a:p>
          <a:p>
            <a:pPr lvl="0"/>
            <a:r>
              <a:rPr lang="en-US" sz="1200" u="none" kern="1200" dirty="0" smtClean="0">
                <a:solidFill>
                  <a:schemeClr val="tx1"/>
                </a:solidFill>
                <a:latin typeface="+mn-lt"/>
                <a:ea typeface="+mn-ea"/>
                <a:cs typeface="+mn-cs"/>
              </a:rPr>
              <a:t>If they are too far away people won’t use them</a:t>
            </a:r>
          </a:p>
          <a:p>
            <a:pPr lvl="0"/>
            <a:endParaRPr lang="en-US" sz="1200" u="none" kern="1200" dirty="0" smtClean="0">
              <a:solidFill>
                <a:schemeClr val="tx1"/>
              </a:solidFill>
              <a:latin typeface="+mn-lt"/>
              <a:ea typeface="+mn-ea"/>
              <a:cs typeface="+mn-cs"/>
            </a:endParaRPr>
          </a:p>
          <a:p>
            <a:pPr lvl="0"/>
            <a:r>
              <a:rPr lang="en-US" sz="1200" u="none" kern="1200" dirty="0" smtClean="0">
                <a:solidFill>
                  <a:schemeClr val="tx1"/>
                </a:solidFill>
                <a:latin typeface="+mn-lt"/>
                <a:ea typeface="+mn-ea"/>
                <a:cs typeface="+mn-cs"/>
              </a:rPr>
              <a:t>Many practitioners find that soap can often be stolen. One technology is soapy water--</a:t>
            </a:r>
          </a:p>
          <a:p>
            <a:pPr lvl="2"/>
            <a:r>
              <a:rPr lang="en-US" sz="1200" u="none" kern="1200" dirty="0" smtClean="0">
                <a:solidFill>
                  <a:schemeClr val="tx1"/>
                </a:solidFill>
                <a:latin typeface="+mn-lt"/>
                <a:ea typeface="+mn-ea"/>
                <a:cs typeface="+mn-cs"/>
              </a:rPr>
              <a:t>Take a 500 ML bottle</a:t>
            </a:r>
          </a:p>
          <a:p>
            <a:pPr lvl="2"/>
            <a:r>
              <a:rPr lang="en-US" sz="1200" u="none" kern="1200" dirty="0" smtClean="0">
                <a:solidFill>
                  <a:schemeClr val="tx1"/>
                </a:solidFill>
                <a:latin typeface="+mn-lt"/>
                <a:ea typeface="+mn-ea"/>
                <a:cs typeface="+mn-cs"/>
              </a:rPr>
              <a:t>Fill with water</a:t>
            </a:r>
          </a:p>
          <a:p>
            <a:pPr lvl="2"/>
            <a:r>
              <a:rPr lang="en-US" sz="1200" u="none" kern="1200" dirty="0" smtClean="0">
                <a:solidFill>
                  <a:schemeClr val="tx1"/>
                </a:solidFill>
                <a:latin typeface="+mn-lt"/>
                <a:ea typeface="+mn-ea"/>
                <a:cs typeface="+mn-cs"/>
              </a:rPr>
              <a:t>Put some soap or bar soap shavings in there and shake it up</a:t>
            </a:r>
          </a:p>
          <a:p>
            <a:pPr lvl="2"/>
            <a:r>
              <a:rPr lang="en-US" sz="1200" u="none" kern="1200" dirty="0" smtClean="0">
                <a:solidFill>
                  <a:schemeClr val="tx1"/>
                </a:solidFill>
                <a:latin typeface="+mn-lt"/>
                <a:ea typeface="+mn-ea"/>
                <a:cs typeface="+mn-cs"/>
              </a:rPr>
              <a:t>It is much less likely to be stolen</a:t>
            </a:r>
            <a:endParaRPr lang="en-US" sz="1200" u="none"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29</a:t>
            </a:fld>
            <a:endParaRPr lang="en-US"/>
          </a:p>
        </p:txBody>
      </p:sp>
    </p:spTree>
    <p:extLst>
      <p:ext uri="{BB962C8B-B14F-4D97-AF65-F5344CB8AC3E}">
        <p14:creationId xmlns:p14="http://schemas.microsoft.com/office/powerpoint/2010/main" val="1277417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Promotional messaging needs to be appropriate for:</a:t>
            </a:r>
            <a:endParaRPr lang="en-US" dirty="0" smtClean="0"/>
          </a:p>
          <a:p>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Specific cultures</a:t>
            </a:r>
          </a:p>
          <a:p>
            <a:r>
              <a:rPr lang="en-US" sz="1200" b="0" i="1" kern="1200" dirty="0" smtClean="0">
                <a:solidFill>
                  <a:schemeClr val="tx1"/>
                </a:solidFill>
                <a:latin typeface="+mn-lt"/>
                <a:ea typeface="+mn-ea"/>
                <a:cs typeface="+mn-cs"/>
              </a:rPr>
              <a:t>Think about images that resonate with the local population and using people that look like the local population. Think about the local language and what words people use every day to talk about hand washing. </a:t>
            </a:r>
          </a:p>
          <a:p>
            <a:r>
              <a:rPr lang="en-US" sz="1200" kern="1200" dirty="0" smtClean="0">
                <a:solidFill>
                  <a:schemeClr val="tx1"/>
                </a:solidFill>
                <a:latin typeface="+mn-lt"/>
                <a:ea typeface="+mn-ea"/>
                <a:cs typeface="+mn-cs"/>
              </a:rPr>
              <a:t> </a:t>
            </a:r>
            <a:endParaRPr lang="en-US" dirty="0" smtClean="0"/>
          </a:p>
          <a:p>
            <a:r>
              <a:rPr lang="en-US" dirty="0" smtClean="0"/>
              <a:t>Age </a:t>
            </a:r>
          </a:p>
          <a:p>
            <a:r>
              <a:rPr lang="en-US" sz="1200" b="0" i="1" kern="1200" dirty="0" smtClean="0">
                <a:solidFill>
                  <a:schemeClr val="tx1"/>
                </a:solidFill>
                <a:latin typeface="+mn-lt"/>
                <a:ea typeface="+mn-ea"/>
                <a:cs typeface="+mn-cs"/>
              </a:rPr>
              <a:t>Think about who you want to target. Messaging targeting students would be different from targeting elders in the population.</a:t>
            </a:r>
          </a:p>
          <a:p>
            <a:pPr lvl="0"/>
            <a:r>
              <a:rPr lang="en-US" sz="1200" b="0" i="1" kern="1200" dirty="0" smtClean="0">
                <a:solidFill>
                  <a:schemeClr val="tx1"/>
                </a:solidFill>
                <a:latin typeface="+mn-lt"/>
                <a:ea typeface="+mn-ea"/>
                <a:cs typeface="+mn-cs"/>
              </a:rPr>
              <a:t>Literacy level</a:t>
            </a:r>
          </a:p>
          <a:p>
            <a:pPr lvl="0"/>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Literacy</a:t>
            </a:r>
            <a:r>
              <a:rPr lang="en-US" sz="1200" kern="1200" baseline="0" dirty="0" smtClean="0">
                <a:solidFill>
                  <a:schemeClr val="tx1"/>
                </a:solidFill>
                <a:latin typeface="+mn-lt"/>
                <a:ea typeface="+mn-ea"/>
                <a:cs typeface="+mn-cs"/>
              </a:rPr>
              <a:t> Level</a:t>
            </a:r>
            <a:endParaRPr lang="en-US" sz="1200" kern="1200" dirty="0" smtClean="0">
              <a:solidFill>
                <a:schemeClr val="tx1"/>
              </a:solidFill>
              <a:latin typeface="+mn-lt"/>
              <a:ea typeface="+mn-ea"/>
              <a:cs typeface="+mn-cs"/>
            </a:endParaRPr>
          </a:p>
          <a:p>
            <a:r>
              <a:rPr lang="en-US" sz="1200" b="0" i="1" kern="1200" dirty="0" smtClean="0">
                <a:solidFill>
                  <a:schemeClr val="tx1"/>
                </a:solidFill>
                <a:latin typeface="+mn-lt"/>
                <a:ea typeface="+mn-ea"/>
                <a:cs typeface="+mn-cs"/>
              </a:rPr>
              <a:t>Think about the literacy rate of your population and use the plainest, simplest language possible. Using pictures ensures your message can be understood by almost all literacy levels. </a:t>
            </a:r>
          </a:p>
          <a:p>
            <a:r>
              <a:rPr lang="en-US" sz="1200" kern="1200" dirty="0" smtClean="0">
                <a:solidFill>
                  <a:schemeClr val="tx1"/>
                </a:solidFill>
                <a:latin typeface="+mn-lt"/>
                <a:ea typeface="+mn-ea"/>
                <a:cs typeface="+mn-cs"/>
              </a:rPr>
              <a:t> </a:t>
            </a:r>
          </a:p>
          <a:p>
            <a:r>
              <a:rPr lang="en-US" sz="1200" i="1" kern="1200" dirty="0" smtClean="0">
                <a:solidFill>
                  <a:schemeClr val="tx1"/>
                </a:solidFill>
                <a:latin typeface="+mn-lt"/>
                <a:ea typeface="+mn-ea"/>
                <a:cs typeface="+mn-cs"/>
              </a:rPr>
              <a:t>Most importantly we need to keep the message </a:t>
            </a:r>
            <a:r>
              <a:rPr lang="en-US" sz="1200" b="1" i="1" kern="1200" dirty="0" smtClean="0">
                <a:solidFill>
                  <a:schemeClr val="tx1"/>
                </a:solidFill>
                <a:latin typeface="+mn-lt"/>
                <a:ea typeface="+mn-ea"/>
                <a:cs typeface="+mn-cs"/>
              </a:rPr>
              <a:t>positive</a:t>
            </a:r>
            <a:r>
              <a:rPr lang="en-US" sz="1200" i="1" kern="1200" dirty="0" smtClean="0">
                <a:solidFill>
                  <a:schemeClr val="tx1"/>
                </a:solidFill>
                <a:latin typeface="+mn-lt"/>
                <a:ea typeface="+mn-ea"/>
                <a:cs typeface="+mn-cs"/>
              </a:rPr>
              <a:t>. Fear has been shown to be a poor motivator for behavior change for HWWS. </a:t>
            </a:r>
            <a:endParaRPr lang="en-US" sz="1200" kern="1200" dirty="0" smtClean="0">
              <a:solidFill>
                <a:schemeClr val="tx1"/>
              </a:solidFill>
              <a:latin typeface="+mn-lt"/>
              <a:ea typeface="+mn-ea"/>
              <a:cs typeface="+mn-cs"/>
            </a:endParaRPr>
          </a:p>
          <a:p>
            <a:r>
              <a:rPr lang="en-US" sz="1200" i="1" kern="1200" dirty="0" smtClean="0">
                <a:solidFill>
                  <a:schemeClr val="tx1"/>
                </a:solidFill>
                <a:latin typeface="+mn-lt"/>
                <a:ea typeface="+mn-ea"/>
                <a:cs typeface="+mn-cs"/>
              </a:rPr>
              <a:t> </a:t>
            </a:r>
            <a:endParaRPr lang="en-US" sz="1200"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30</a:t>
            </a:fld>
            <a:endParaRPr lang="en-US"/>
          </a:p>
        </p:txBody>
      </p:sp>
    </p:spTree>
    <p:extLst>
      <p:ext uri="{BB962C8B-B14F-4D97-AF65-F5344CB8AC3E}">
        <p14:creationId xmlns:p14="http://schemas.microsoft.com/office/powerpoint/2010/main" val="16284900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b="0" i="0" u="none" kern="1200" dirty="0" smtClean="0">
                <a:solidFill>
                  <a:schemeClr val="tx1"/>
                </a:solidFill>
                <a:latin typeface="+mn-lt"/>
                <a:ea typeface="+mn-ea"/>
                <a:cs typeface="+mn-cs"/>
              </a:rPr>
              <a:t>The promotion</a:t>
            </a:r>
            <a:r>
              <a:rPr lang="en-US" sz="1200" b="0" i="0" u="none" kern="1200" baseline="0" dirty="0" smtClean="0">
                <a:solidFill>
                  <a:schemeClr val="tx1"/>
                </a:solidFill>
                <a:latin typeface="+mn-lt"/>
                <a:ea typeface="+mn-ea"/>
                <a:cs typeface="+mn-cs"/>
              </a:rPr>
              <a:t> of </a:t>
            </a:r>
            <a:r>
              <a:rPr lang="en-US" sz="1200" b="0" i="0" u="none" kern="1200" baseline="0" dirty="0" err="1" smtClean="0">
                <a:solidFill>
                  <a:schemeClr val="tx1"/>
                </a:solidFill>
                <a:latin typeface="+mn-lt"/>
                <a:ea typeface="+mn-ea"/>
                <a:cs typeface="+mn-cs"/>
              </a:rPr>
              <a:t>handwashing</a:t>
            </a:r>
            <a:r>
              <a:rPr lang="en-US" sz="1200" b="0" i="0" u="none" kern="1200" baseline="0" dirty="0" smtClean="0">
                <a:solidFill>
                  <a:schemeClr val="tx1"/>
                </a:solidFill>
                <a:latin typeface="+mn-lt"/>
                <a:ea typeface="+mn-ea"/>
                <a:cs typeface="+mn-cs"/>
              </a:rPr>
              <a:t> with soap is a very broad topic that can include many different target populations, targeting behaviors, and stakeholders. We will focus on community and school-based approaches, as well as discuss marketing and social marketing approaches. Our focus of these programs is on the global South, specifically low and middle income countries. We will mention health facility-based programs, but may not focus on behavior change approaches that target health workers with regards to the </a:t>
            </a:r>
            <a:r>
              <a:rPr lang="en-US" sz="1200" b="0" i="0" u="none" kern="1200" baseline="0" dirty="0" err="1" smtClean="0">
                <a:solidFill>
                  <a:schemeClr val="tx1"/>
                </a:solidFill>
                <a:latin typeface="+mn-lt"/>
                <a:ea typeface="+mn-ea"/>
                <a:cs typeface="+mn-cs"/>
              </a:rPr>
              <a:t>handwashing</a:t>
            </a:r>
            <a:r>
              <a:rPr lang="en-US" sz="1200" b="0" i="0" u="none" kern="1200" baseline="0" dirty="0" smtClean="0">
                <a:solidFill>
                  <a:schemeClr val="tx1"/>
                </a:solidFill>
                <a:latin typeface="+mn-lt"/>
                <a:ea typeface="+mn-ea"/>
                <a:cs typeface="+mn-cs"/>
              </a:rPr>
              <a:t> with soap prior to patient care.</a:t>
            </a:r>
            <a:endParaRPr lang="en-US" sz="1200" b="0" i="0" u="none" kern="1200" dirty="0" smtClean="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3</a:t>
            </a:fld>
            <a:endParaRPr lang="en-US"/>
          </a:p>
        </p:txBody>
      </p:sp>
    </p:spTree>
    <p:extLst>
      <p:ext uri="{BB962C8B-B14F-4D97-AF65-F5344CB8AC3E}">
        <p14:creationId xmlns:p14="http://schemas.microsoft.com/office/powerpoint/2010/main" val="32967828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Targeting your population</a:t>
            </a:r>
          </a:p>
          <a:p>
            <a:pPr lvl="0"/>
            <a:r>
              <a:rPr lang="en-US" sz="1200" u="none" kern="1200" dirty="0" smtClean="0">
                <a:solidFill>
                  <a:schemeClr val="tx1"/>
                </a:solidFill>
                <a:latin typeface="+mn-lt"/>
                <a:ea typeface="+mn-ea"/>
                <a:cs typeface="+mn-cs"/>
              </a:rPr>
              <a:t>It’s never too early to be exposed to messages to create good habits!!</a:t>
            </a:r>
          </a:p>
          <a:p>
            <a:endParaRPr lang="en-US" sz="1200" b="1"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Steps to targeting your population: </a:t>
            </a:r>
          </a:p>
          <a:p>
            <a:pPr lvl="0"/>
            <a:r>
              <a:rPr lang="en-US" sz="1200" b="0" i="1" kern="1200" dirty="0" smtClean="0">
                <a:solidFill>
                  <a:schemeClr val="tx1"/>
                </a:solidFill>
                <a:latin typeface="+mn-lt"/>
                <a:ea typeface="+mn-ea"/>
                <a:cs typeface="+mn-cs"/>
              </a:rPr>
              <a:t>Use statistics and data to see who is at the most at-risk in the community </a:t>
            </a:r>
          </a:p>
          <a:p>
            <a:pPr lvl="0"/>
            <a:r>
              <a:rPr lang="en-US" b="0" i="1" dirty="0" smtClean="0"/>
              <a:t>Speak to local stakeholders to to see who is the most at-risk and what are the needs of the population </a:t>
            </a:r>
            <a:r>
              <a:rPr lang="en-US" sz="1200" b="0" i="1" kern="1200" dirty="0" smtClean="0">
                <a:solidFill>
                  <a:schemeClr val="tx1"/>
                </a:solidFill>
                <a:latin typeface="+mn-lt"/>
                <a:ea typeface="+mn-ea"/>
                <a:cs typeface="+mn-cs"/>
              </a:rPr>
              <a:t>Look to the literature and conduct an environmental scan to see who might be most at risk</a:t>
            </a:r>
          </a:p>
          <a:p>
            <a:pPr lvl="0"/>
            <a:r>
              <a:rPr lang="en-US" sz="1200" b="0" i="1" kern="1200" dirty="0" smtClean="0">
                <a:solidFill>
                  <a:schemeClr val="tx1"/>
                </a:solidFill>
                <a:latin typeface="+mn-lt"/>
                <a:ea typeface="+mn-ea"/>
                <a:cs typeface="+mn-cs"/>
              </a:rPr>
              <a:t>Tailor the messages or make sure they are appropriate for all cultures, literacy levels and ages </a:t>
            </a:r>
          </a:p>
          <a:p>
            <a:pPr lvl="0"/>
            <a:r>
              <a:rPr lang="en-US" sz="1200" b="0" i="1" kern="1200" dirty="0" smtClean="0">
                <a:solidFill>
                  <a:schemeClr val="tx1"/>
                </a:solidFill>
                <a:latin typeface="+mn-lt"/>
                <a:ea typeface="+mn-ea"/>
                <a:cs typeface="+mn-cs"/>
              </a:rPr>
              <a:t>Create messages based on the information </a:t>
            </a:r>
          </a:p>
          <a:p>
            <a:pPr lvl="0"/>
            <a:r>
              <a:rPr lang="en-US" sz="1200" b="0" i="1" kern="1200" dirty="0" smtClean="0">
                <a:solidFill>
                  <a:schemeClr val="tx1"/>
                </a:solidFill>
                <a:latin typeface="+mn-lt"/>
                <a:ea typeface="+mn-ea"/>
                <a:cs typeface="+mn-cs"/>
              </a:rPr>
              <a:t>Test the messages with stakeholders and the local population </a:t>
            </a:r>
          </a:p>
          <a:p>
            <a:r>
              <a:rPr lang="en-US" sz="1200" u="words" kern="1200" dirty="0" smtClean="0">
                <a:solidFill>
                  <a:schemeClr val="tx1"/>
                </a:solidFill>
                <a:latin typeface="+mn-lt"/>
                <a:ea typeface="+mn-ea"/>
                <a:cs typeface="+mn-cs"/>
              </a:rPr>
              <a:t/>
            </a:r>
            <a:br>
              <a:rPr lang="en-US" sz="1200" u="words" kern="1200" dirty="0" smtClean="0">
                <a:solidFill>
                  <a:schemeClr val="tx1"/>
                </a:solidFill>
                <a:latin typeface="+mn-lt"/>
                <a:ea typeface="+mn-ea"/>
                <a:cs typeface="+mn-cs"/>
              </a:rPr>
            </a:br>
            <a:endParaRPr lang="en-US" sz="1200" u="none"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31</a:t>
            </a:fld>
            <a:endParaRPr lang="en-US"/>
          </a:p>
        </p:txBody>
      </p:sp>
    </p:spTree>
    <p:extLst>
      <p:ext uri="{BB962C8B-B14F-4D97-AF65-F5344CB8AC3E}">
        <p14:creationId xmlns:p14="http://schemas.microsoft.com/office/powerpoint/2010/main" val="24786132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u="none" kern="1200" dirty="0" smtClean="0">
                <a:solidFill>
                  <a:schemeClr val="tx1"/>
                </a:solidFill>
                <a:latin typeface="+mn-lt"/>
                <a:ea typeface="+mn-ea"/>
                <a:cs typeface="+mn-cs"/>
              </a:rPr>
              <a:t>For components of HWWS programs, you have to understand the current conditions</a:t>
            </a:r>
          </a:p>
          <a:p>
            <a:pPr lvl="0"/>
            <a:endParaRPr lang="en-US" sz="1200" u="none" kern="1200" dirty="0" smtClean="0">
              <a:solidFill>
                <a:schemeClr val="tx1"/>
              </a:solidFill>
              <a:latin typeface="+mn-lt"/>
              <a:ea typeface="+mn-ea"/>
              <a:cs typeface="+mn-cs"/>
            </a:endParaRPr>
          </a:p>
          <a:p>
            <a:pPr lvl="1"/>
            <a:r>
              <a:rPr lang="en-US" sz="1200" u="none" kern="1200" dirty="0" smtClean="0">
                <a:solidFill>
                  <a:schemeClr val="tx1"/>
                </a:solidFill>
                <a:latin typeface="+mn-lt"/>
                <a:ea typeface="+mn-ea"/>
                <a:cs typeface="+mn-cs"/>
              </a:rPr>
              <a:t>Find out</a:t>
            </a:r>
            <a:r>
              <a:rPr lang="en-US" sz="1200" u="none" kern="1200" baseline="0" dirty="0" smtClean="0">
                <a:solidFill>
                  <a:schemeClr val="tx1"/>
                </a:solidFill>
                <a:latin typeface="+mn-lt"/>
                <a:ea typeface="+mn-ea"/>
                <a:cs typeface="+mn-cs"/>
              </a:rPr>
              <a:t> w</a:t>
            </a:r>
            <a:r>
              <a:rPr lang="en-US" sz="1200" u="none" kern="1200" dirty="0" smtClean="0">
                <a:solidFill>
                  <a:schemeClr val="tx1"/>
                </a:solidFill>
                <a:latin typeface="+mn-lt"/>
                <a:ea typeface="+mn-ea"/>
                <a:cs typeface="+mn-cs"/>
              </a:rPr>
              <a:t>ater availability, reliability, and distance for the community or</a:t>
            </a:r>
            <a:r>
              <a:rPr lang="en-US" sz="1200" u="none" kern="1200" baseline="0" dirty="0" smtClean="0">
                <a:solidFill>
                  <a:schemeClr val="tx1"/>
                </a:solidFill>
                <a:latin typeface="+mn-lt"/>
                <a:ea typeface="+mn-ea"/>
                <a:cs typeface="+mn-cs"/>
              </a:rPr>
              <a:t> institutions where you are promoting the program</a:t>
            </a:r>
          </a:p>
          <a:p>
            <a:pPr lvl="1"/>
            <a:r>
              <a:rPr lang="en-US" sz="1200" u="none" kern="1200" baseline="0" dirty="0" smtClean="0">
                <a:solidFill>
                  <a:schemeClr val="tx1"/>
                </a:solidFill>
                <a:latin typeface="+mn-lt"/>
                <a:ea typeface="+mn-ea"/>
                <a:cs typeface="+mn-cs"/>
              </a:rPr>
              <a:t>	If there isn’t water available, it may be necessary to work on that component in concert with promoting HWWS.</a:t>
            </a:r>
          </a:p>
          <a:p>
            <a:pPr lvl="1"/>
            <a:endParaRPr lang="en-US" sz="1200" u="none" kern="1200" dirty="0" smtClean="0">
              <a:solidFill>
                <a:schemeClr val="tx1"/>
              </a:solidFill>
              <a:latin typeface="+mn-lt"/>
              <a:ea typeface="+mn-ea"/>
              <a:cs typeface="+mn-cs"/>
            </a:endParaRPr>
          </a:p>
          <a:p>
            <a:pPr lvl="0"/>
            <a:r>
              <a:rPr lang="en-US" sz="1200" u="none" kern="1200" dirty="0" smtClean="0">
                <a:solidFill>
                  <a:schemeClr val="tx1"/>
                </a:solidFill>
                <a:latin typeface="+mn-lt"/>
                <a:ea typeface="+mn-ea"/>
                <a:cs typeface="+mn-cs"/>
              </a:rPr>
              <a:t>You need to think about costs like</a:t>
            </a:r>
            <a:r>
              <a:rPr lang="en-US" sz="1200" u="none" kern="1200" baseline="0" dirty="0" smtClean="0">
                <a:solidFill>
                  <a:schemeClr val="tx1"/>
                </a:solidFill>
                <a:latin typeface="+mn-lt"/>
                <a:ea typeface="+mn-ea"/>
                <a:cs typeface="+mn-cs"/>
              </a:rPr>
              <a:t> how much do your </a:t>
            </a:r>
            <a:r>
              <a:rPr lang="en-US" sz="1200" u="none" kern="1200" dirty="0" smtClean="0">
                <a:solidFill>
                  <a:schemeClr val="tx1"/>
                </a:solidFill>
                <a:latin typeface="+mn-lt"/>
                <a:ea typeface="+mn-ea"/>
                <a:cs typeface="+mn-cs"/>
              </a:rPr>
              <a:t>materials costs?</a:t>
            </a:r>
            <a:r>
              <a:rPr lang="en-US" sz="1200" u="none" kern="1200" baseline="0" dirty="0" smtClean="0">
                <a:solidFill>
                  <a:schemeClr val="tx1"/>
                </a:solidFill>
                <a:latin typeface="+mn-lt"/>
                <a:ea typeface="+mn-ea"/>
                <a:cs typeface="+mn-cs"/>
              </a:rPr>
              <a:t> How much does soap cost or the</a:t>
            </a:r>
            <a:r>
              <a:rPr lang="en-US" sz="1200" u="none" kern="1200" dirty="0" smtClean="0">
                <a:solidFill>
                  <a:schemeClr val="tx1"/>
                </a:solidFill>
                <a:latin typeface="+mn-lt"/>
                <a:ea typeface="+mn-ea"/>
                <a:cs typeface="+mn-cs"/>
              </a:rPr>
              <a:t> radio spots</a:t>
            </a:r>
            <a:r>
              <a:rPr lang="en-US" sz="1200" u="none" kern="1200" baseline="0" dirty="0" smtClean="0">
                <a:solidFill>
                  <a:schemeClr val="tx1"/>
                </a:solidFill>
                <a:latin typeface="+mn-lt"/>
                <a:ea typeface="+mn-ea"/>
                <a:cs typeface="+mn-cs"/>
              </a:rPr>
              <a:t> you will use to promote your program?</a:t>
            </a:r>
            <a:endParaRPr lang="en-US" sz="1200" u="none" kern="1200" dirty="0" smtClean="0">
              <a:solidFill>
                <a:schemeClr val="tx1"/>
              </a:solidFill>
              <a:latin typeface="+mn-lt"/>
              <a:ea typeface="+mn-ea"/>
              <a:cs typeface="+mn-cs"/>
            </a:endParaRPr>
          </a:p>
          <a:p>
            <a:pPr lvl="0"/>
            <a:endParaRPr lang="en-US" sz="1200" u="none" kern="1200" dirty="0" smtClean="0">
              <a:solidFill>
                <a:schemeClr val="tx1"/>
              </a:solidFill>
              <a:latin typeface="+mn-lt"/>
              <a:ea typeface="+mn-ea"/>
              <a:cs typeface="+mn-cs"/>
            </a:endParaRPr>
          </a:p>
          <a:p>
            <a:pPr lvl="0"/>
            <a:r>
              <a:rPr lang="en-US" sz="1200" u="none" kern="1200" dirty="0" smtClean="0">
                <a:solidFill>
                  <a:schemeClr val="tx1"/>
                </a:solidFill>
                <a:latin typeface="+mn-lt"/>
                <a:ea typeface="+mn-ea"/>
                <a:cs typeface="+mn-cs"/>
              </a:rPr>
              <a:t>You need to think about supply chain and availability of soap</a:t>
            </a:r>
          </a:p>
          <a:p>
            <a:pPr lvl="1"/>
            <a:r>
              <a:rPr lang="en-US" sz="1200" u="none" kern="1200" dirty="0" smtClean="0">
                <a:solidFill>
                  <a:schemeClr val="tx1"/>
                </a:solidFill>
                <a:latin typeface="+mn-lt"/>
                <a:ea typeface="+mn-ea"/>
                <a:cs typeface="+mn-cs"/>
              </a:rPr>
              <a:t>Is this available in local markets?</a:t>
            </a:r>
          </a:p>
          <a:p>
            <a:pPr lvl="1"/>
            <a:endParaRPr lang="en-US" sz="1200" u="none" kern="1200" dirty="0" smtClean="0">
              <a:solidFill>
                <a:schemeClr val="tx1"/>
              </a:solidFill>
              <a:latin typeface="+mn-lt"/>
              <a:ea typeface="+mn-ea"/>
              <a:cs typeface="+mn-cs"/>
            </a:endParaRPr>
          </a:p>
          <a:p>
            <a:pPr lvl="0"/>
            <a:r>
              <a:rPr lang="en-US" sz="1200" u="none" kern="1200" dirty="0" smtClean="0">
                <a:solidFill>
                  <a:schemeClr val="tx1"/>
                </a:solidFill>
                <a:latin typeface="+mn-lt"/>
                <a:ea typeface="+mn-ea"/>
                <a:cs typeface="+mn-cs"/>
              </a:rPr>
              <a:t>Also it’s important</a:t>
            </a:r>
            <a:r>
              <a:rPr lang="en-US" sz="1200" u="none" kern="1200" baseline="0" dirty="0" smtClean="0">
                <a:solidFill>
                  <a:schemeClr val="tx1"/>
                </a:solidFill>
                <a:latin typeface="+mn-lt"/>
                <a:ea typeface="+mn-ea"/>
                <a:cs typeface="+mn-cs"/>
              </a:rPr>
              <a:t> to think about s</a:t>
            </a:r>
            <a:r>
              <a:rPr lang="en-US" sz="1200" u="none" kern="1200" dirty="0" smtClean="0">
                <a:solidFill>
                  <a:schemeClr val="tx1"/>
                </a:solidFill>
                <a:latin typeface="+mn-lt"/>
                <a:ea typeface="+mn-ea"/>
                <a:cs typeface="+mn-cs"/>
              </a:rPr>
              <a:t>ustainability of behavior change</a:t>
            </a:r>
          </a:p>
          <a:p>
            <a:pPr lvl="0"/>
            <a:r>
              <a:rPr lang="en-US" sz="1200" u="none" kern="1200" dirty="0" smtClean="0">
                <a:solidFill>
                  <a:schemeClr val="tx1"/>
                </a:solidFill>
                <a:latin typeface="+mn-lt"/>
                <a:ea typeface="+mn-ea"/>
                <a:cs typeface="+mn-cs"/>
              </a:rPr>
              <a:t>It’s also important think about whether the program is appropriate for the target users</a:t>
            </a:r>
          </a:p>
          <a:p>
            <a:pPr lvl="1"/>
            <a:r>
              <a:rPr lang="en-US" sz="1200" u="none" kern="1200" dirty="0" smtClean="0">
                <a:solidFill>
                  <a:schemeClr val="tx1"/>
                </a:solidFill>
                <a:latin typeface="+mn-lt"/>
                <a:ea typeface="+mn-ea"/>
                <a:cs typeface="+mn-cs"/>
              </a:rPr>
              <a:t>Think about the target age, literacy level, whether</a:t>
            </a:r>
            <a:r>
              <a:rPr lang="en-US" sz="1200" u="none" kern="1200" baseline="0" dirty="0" smtClean="0">
                <a:solidFill>
                  <a:schemeClr val="tx1"/>
                </a:solidFill>
                <a:latin typeface="+mn-lt"/>
                <a:ea typeface="+mn-ea"/>
                <a:cs typeface="+mn-cs"/>
              </a:rPr>
              <a:t> they are in a rural or urban environment and how those aspects will change the intervention.</a:t>
            </a:r>
            <a:endParaRPr lang="en-US" sz="1200" u="none" kern="1200" dirty="0" smtClean="0">
              <a:solidFill>
                <a:schemeClr val="tx1"/>
              </a:solidFill>
              <a:latin typeface="+mn-lt"/>
              <a:ea typeface="+mn-ea"/>
              <a:cs typeface="+mn-cs"/>
            </a:endParaRPr>
          </a:p>
          <a:p>
            <a:pPr lvl="0"/>
            <a:r>
              <a:rPr lang="en-US" sz="1200" u="none" kern="1200" dirty="0" smtClean="0">
                <a:solidFill>
                  <a:schemeClr val="tx1"/>
                </a:solidFill>
                <a:latin typeface="+mn-lt"/>
                <a:ea typeface="+mn-ea"/>
                <a:cs typeface="+mn-cs"/>
              </a:rPr>
              <a:t>Path to scale-think</a:t>
            </a:r>
            <a:r>
              <a:rPr lang="en-US" sz="1200" u="none" kern="1200" baseline="0" dirty="0" smtClean="0">
                <a:solidFill>
                  <a:schemeClr val="tx1"/>
                </a:solidFill>
                <a:latin typeface="+mn-lt"/>
                <a:ea typeface="+mn-ea"/>
                <a:cs typeface="+mn-cs"/>
              </a:rPr>
              <a:t> about how the intervention can be </a:t>
            </a:r>
            <a:endParaRPr lang="en-US" sz="1200" u="none" kern="1200" dirty="0" smtClean="0">
              <a:solidFill>
                <a:schemeClr val="tx1"/>
              </a:solidFill>
              <a:latin typeface="+mn-lt"/>
              <a:ea typeface="+mn-ea"/>
              <a:cs typeface="+mn-cs"/>
            </a:endParaRPr>
          </a:p>
          <a:p>
            <a:pPr lvl="1"/>
            <a:r>
              <a:rPr lang="en-US" sz="1200" u="none" kern="1200" dirty="0" smtClean="0">
                <a:solidFill>
                  <a:schemeClr val="tx1"/>
                </a:solidFill>
                <a:latin typeface="+mn-lt"/>
                <a:ea typeface="+mn-ea"/>
                <a:cs typeface="+mn-cs"/>
              </a:rPr>
              <a:t>Think about how it can be instituted in government policy or a broader program</a:t>
            </a:r>
            <a:endParaRPr lang="en-US" sz="1200" u="none"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F7707FF-112D-4243-A617-0CCFCE297872}" type="slidenum">
              <a:rPr lang="en-US" smtClean="0"/>
              <a:pPr/>
              <a:t>32</a:t>
            </a:fld>
            <a:endParaRPr lang="en-US"/>
          </a:p>
        </p:txBody>
      </p:sp>
    </p:spTree>
    <p:extLst>
      <p:ext uri="{BB962C8B-B14F-4D97-AF65-F5344CB8AC3E}">
        <p14:creationId xmlns:p14="http://schemas.microsoft.com/office/powerpoint/2010/main" val="17159107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HWWS requires behaviors + technology</a:t>
            </a:r>
          </a:p>
          <a:p>
            <a:pPr lvl="0"/>
            <a:r>
              <a:rPr lang="en-US" sz="1200" u="none" kern="1200" dirty="0" smtClean="0">
                <a:solidFill>
                  <a:schemeClr val="tx1"/>
                </a:solidFill>
                <a:latin typeface="+mn-lt"/>
                <a:ea typeface="+mn-ea"/>
                <a:cs typeface="+mn-cs"/>
              </a:rPr>
              <a:t>Expected changes in practice require associated improvements in facilities.</a:t>
            </a:r>
            <a:r>
              <a:rPr lang="en-US" sz="1200" u="none" kern="1200" baseline="0" dirty="0" smtClean="0">
                <a:solidFill>
                  <a:schemeClr val="tx1"/>
                </a:solidFill>
                <a:latin typeface="+mn-lt"/>
                <a:ea typeface="+mn-ea"/>
                <a:cs typeface="+mn-cs"/>
              </a:rPr>
              <a:t> Similarly, you can not expect changes to behaviors if you only improve or change the facilities. </a:t>
            </a:r>
            <a:r>
              <a:rPr lang="en-US" sz="1200" u="none" kern="1200" baseline="0" dirty="0" err="1" smtClean="0">
                <a:solidFill>
                  <a:schemeClr val="tx1"/>
                </a:solidFill>
                <a:latin typeface="+mn-lt"/>
                <a:ea typeface="+mn-ea"/>
                <a:cs typeface="+mn-cs"/>
              </a:rPr>
              <a:t>Beahvior</a:t>
            </a:r>
            <a:r>
              <a:rPr lang="en-US" sz="1200" u="none" kern="1200" baseline="0" dirty="0" smtClean="0">
                <a:solidFill>
                  <a:schemeClr val="tx1"/>
                </a:solidFill>
                <a:latin typeface="+mn-lt"/>
                <a:ea typeface="+mn-ea"/>
                <a:cs typeface="+mn-cs"/>
              </a:rPr>
              <a:t> change and changes to the environment go hand-in-hand.</a:t>
            </a:r>
            <a:endParaRPr lang="en-US" sz="1200" u="none"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F7707FF-112D-4243-A617-0CCFCE297872}" type="slidenum">
              <a:rPr lang="en-US" smtClean="0"/>
              <a:pPr/>
              <a:t>33</a:t>
            </a:fld>
            <a:endParaRPr lang="en-US"/>
          </a:p>
        </p:txBody>
      </p:sp>
    </p:spTree>
    <p:extLst>
      <p:ext uri="{BB962C8B-B14F-4D97-AF65-F5344CB8AC3E}">
        <p14:creationId xmlns:p14="http://schemas.microsoft.com/office/powerpoint/2010/main" val="42146486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As</a:t>
            </a:r>
            <a:r>
              <a:rPr lang="en-US" sz="1200" u="none" kern="1200" baseline="0" dirty="0" smtClean="0">
                <a:solidFill>
                  <a:schemeClr val="tx1"/>
                </a:solidFill>
                <a:latin typeface="+mn-lt"/>
                <a:ea typeface="+mn-ea"/>
                <a:cs typeface="+mn-cs"/>
              </a:rPr>
              <a:t> you can see from this list, there are many ways that HWWS is promoted. It is not possible for us to cover all these approaches, but it is important for you to know what are the key mechanisms you can use based on the scale and scope and budget of your program! Understanding how to you want to promote HWWS will be informed by discussions with your fellow stakeholders and based on formative research.</a:t>
            </a:r>
            <a:endParaRPr lang="en-US" sz="1200" u="none" kern="1200" dirty="0" smtClean="0">
              <a:solidFill>
                <a:schemeClr val="tx1"/>
              </a:solidFill>
              <a:latin typeface="+mn-lt"/>
              <a:ea typeface="+mn-ea"/>
              <a:cs typeface="+mn-cs"/>
            </a:endParaRPr>
          </a:p>
          <a:p>
            <a:pPr lvl="1"/>
            <a:r>
              <a:rPr lang="en-US" sz="1200" u="none" strike="noStrike" kern="1200" dirty="0" smtClean="0">
                <a:solidFill>
                  <a:schemeClr val="tx1"/>
                </a:solidFill>
                <a:latin typeface="+mn-lt"/>
                <a:ea typeface="+mn-ea"/>
                <a:cs typeface="+mn-cs"/>
              </a:rPr>
              <a:t> </a:t>
            </a:r>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HWWS is also promoted by for profit companies and are often the key drivers for behavior change through soap availability </a:t>
            </a:r>
          </a:p>
          <a:p>
            <a:r>
              <a:rPr lang="en-US" sz="1200" u="none" strike="noStrike" kern="1200" dirty="0" smtClean="0">
                <a:solidFill>
                  <a:schemeClr val="tx1"/>
                </a:solidFill>
                <a:latin typeface="+mn-lt"/>
                <a:ea typeface="+mn-ea"/>
                <a:cs typeface="+mn-cs"/>
              </a:rPr>
              <a:t> </a:t>
            </a:r>
            <a:endParaRPr lang="en-US" sz="1200" u="none"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F7707FF-112D-4243-A617-0CCFCE297872}" type="slidenum">
              <a:rPr lang="en-US" smtClean="0"/>
              <a:pPr/>
              <a:t>34</a:t>
            </a:fld>
            <a:endParaRPr lang="en-US"/>
          </a:p>
        </p:txBody>
      </p:sp>
    </p:spTree>
    <p:extLst>
      <p:ext uri="{BB962C8B-B14F-4D97-AF65-F5344CB8AC3E}">
        <p14:creationId xmlns:p14="http://schemas.microsoft.com/office/powerpoint/2010/main" val="30149732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u="none" kern="1200" dirty="0" smtClean="0">
                <a:solidFill>
                  <a:schemeClr val="tx1"/>
                </a:solidFill>
                <a:latin typeface="+mn-lt"/>
                <a:ea typeface="+mn-ea"/>
                <a:cs typeface="+mn-cs"/>
              </a:rPr>
              <a:t>How is HWWS promoted? </a:t>
            </a:r>
          </a:p>
          <a:p>
            <a:pPr lvl="0">
              <a:buFont typeface="Arial"/>
              <a:buChar char="•"/>
            </a:pPr>
            <a:r>
              <a:rPr lang="en-US" sz="1200" u="none" kern="1200" dirty="0" smtClean="0">
                <a:solidFill>
                  <a:schemeClr val="tx1"/>
                </a:solidFill>
                <a:latin typeface="+mn-lt"/>
                <a:ea typeface="+mn-ea"/>
                <a:cs typeface="+mn-cs"/>
              </a:rPr>
              <a:t>As a stand-alone program,</a:t>
            </a:r>
            <a:r>
              <a:rPr lang="en-US" sz="1200" u="none" kern="1200" baseline="0" dirty="0" smtClean="0">
                <a:solidFill>
                  <a:schemeClr val="tx1"/>
                </a:solidFill>
                <a:latin typeface="+mn-lt"/>
                <a:ea typeface="+mn-ea"/>
                <a:cs typeface="+mn-cs"/>
              </a:rPr>
              <a:t> but this is less common.</a:t>
            </a:r>
          </a:p>
          <a:p>
            <a:pPr lvl="0">
              <a:buFont typeface="Arial"/>
              <a:buChar char="•"/>
            </a:pPr>
            <a:endParaRPr lang="en-US" sz="1200" u="none" kern="1200" dirty="0" smtClean="0">
              <a:solidFill>
                <a:schemeClr val="tx1"/>
              </a:solidFill>
              <a:latin typeface="+mn-lt"/>
              <a:ea typeface="+mn-ea"/>
              <a:cs typeface="+mn-cs"/>
            </a:endParaRPr>
          </a:p>
          <a:p>
            <a:pPr lvl="0">
              <a:buFont typeface="Arial"/>
              <a:buNone/>
            </a:pPr>
            <a:r>
              <a:rPr lang="en-US" sz="1200" u="none" kern="1200" dirty="0" smtClean="0">
                <a:solidFill>
                  <a:schemeClr val="tx1"/>
                </a:solidFill>
                <a:latin typeface="+mn-lt"/>
                <a:ea typeface="+mn-ea"/>
                <a:cs typeface="+mn-cs"/>
              </a:rPr>
              <a:t>It is often promoted with other programs:</a:t>
            </a:r>
          </a:p>
          <a:p>
            <a:pPr lvl="0">
              <a:buFont typeface="Arial"/>
              <a:buChar char="•"/>
            </a:pPr>
            <a:r>
              <a:rPr lang="en-US" sz="1200" u="none" kern="1200" dirty="0" smtClean="0">
                <a:solidFill>
                  <a:schemeClr val="tx1"/>
                </a:solidFill>
                <a:latin typeface="+mn-lt"/>
                <a:ea typeface="+mn-ea"/>
                <a:cs typeface="+mn-cs"/>
              </a:rPr>
              <a:t>Together with water and sanitation promotion (A general WASH</a:t>
            </a:r>
            <a:r>
              <a:rPr lang="en-US" sz="1200" u="none" kern="1200" baseline="0" dirty="0" smtClean="0">
                <a:solidFill>
                  <a:schemeClr val="tx1"/>
                </a:solidFill>
                <a:latin typeface="+mn-lt"/>
                <a:ea typeface="+mn-ea"/>
                <a:cs typeface="+mn-cs"/>
              </a:rPr>
              <a:t> program)</a:t>
            </a:r>
            <a:endParaRPr lang="en-US" sz="1200" u="none" kern="1200" dirty="0" smtClean="0">
              <a:solidFill>
                <a:schemeClr val="tx1"/>
              </a:solidFill>
              <a:latin typeface="+mn-lt"/>
              <a:ea typeface="+mn-ea"/>
              <a:cs typeface="+mn-cs"/>
            </a:endParaRPr>
          </a:p>
          <a:p>
            <a:pPr lvl="0">
              <a:buFont typeface="Arial"/>
              <a:buChar char="•"/>
            </a:pPr>
            <a:r>
              <a:rPr lang="en-US" sz="1200" u="none" kern="1200" dirty="0" smtClean="0">
                <a:solidFill>
                  <a:schemeClr val="tx1"/>
                </a:solidFill>
                <a:latin typeface="+mn-lt"/>
                <a:ea typeface="+mn-ea"/>
                <a:cs typeface="+mn-cs"/>
              </a:rPr>
              <a:t>As part of school-feeding programs to ensure that the cooks are washing hands</a:t>
            </a:r>
          </a:p>
          <a:p>
            <a:pPr lvl="0">
              <a:buFont typeface="Arial"/>
              <a:buChar char="•"/>
            </a:pPr>
            <a:r>
              <a:rPr lang="en-US" sz="1200" u="none" kern="1200" dirty="0" smtClean="0">
                <a:solidFill>
                  <a:schemeClr val="tx1"/>
                </a:solidFill>
                <a:latin typeface="+mn-lt"/>
                <a:ea typeface="+mn-ea"/>
                <a:cs typeface="+mn-cs"/>
              </a:rPr>
              <a:t>Together with a maternal-child health programs to prevent illness for young</a:t>
            </a:r>
            <a:r>
              <a:rPr lang="en-US" sz="1200" u="none" kern="1200" baseline="0" dirty="0" smtClean="0">
                <a:solidFill>
                  <a:schemeClr val="tx1"/>
                </a:solidFill>
                <a:latin typeface="+mn-lt"/>
                <a:ea typeface="+mn-ea"/>
                <a:cs typeface="+mn-cs"/>
              </a:rPr>
              <a:t> children who are most susceptible to WASH-related illness</a:t>
            </a:r>
            <a:endParaRPr lang="en-US" sz="1200" u="none" kern="1200" dirty="0" smtClean="0">
              <a:solidFill>
                <a:schemeClr val="tx1"/>
              </a:solidFill>
              <a:latin typeface="+mn-lt"/>
              <a:ea typeface="+mn-ea"/>
              <a:cs typeface="+mn-cs"/>
            </a:endParaRPr>
          </a:p>
          <a:p>
            <a:pPr lvl="0">
              <a:buFont typeface="Arial"/>
              <a:buChar char="•"/>
            </a:pPr>
            <a:r>
              <a:rPr lang="en-US" sz="1200" u="none" kern="1200" dirty="0" smtClean="0">
                <a:solidFill>
                  <a:schemeClr val="tx1"/>
                </a:solidFill>
                <a:latin typeface="+mn-lt"/>
                <a:ea typeface="+mn-ea"/>
                <a:cs typeface="+mn-cs"/>
              </a:rPr>
              <a:t>As part of neonatal health visits and education to ensure the health of young children</a:t>
            </a:r>
          </a:p>
          <a:p>
            <a:pPr lvl="0">
              <a:buFont typeface="Arial"/>
              <a:buChar char="•"/>
            </a:pPr>
            <a:r>
              <a:rPr lang="en-US" sz="1200" u="none" kern="1200" dirty="0" smtClean="0">
                <a:solidFill>
                  <a:schemeClr val="tx1"/>
                </a:solidFill>
                <a:latin typeface="+mn-lt"/>
                <a:ea typeface="+mn-ea"/>
                <a:cs typeface="+mn-cs"/>
              </a:rPr>
              <a:t>As part of workplace health programs</a:t>
            </a:r>
          </a:p>
          <a:p>
            <a:pPr lvl="0">
              <a:buFont typeface="Arial"/>
              <a:buChar char="•"/>
            </a:pPr>
            <a:r>
              <a:rPr lang="en-US" sz="1200" u="none" kern="1200" dirty="0" smtClean="0">
                <a:solidFill>
                  <a:schemeClr val="tx1"/>
                </a:solidFill>
                <a:latin typeface="+mn-lt"/>
                <a:ea typeface="+mn-ea"/>
                <a:cs typeface="+mn-cs"/>
              </a:rPr>
              <a:t>As part of training programs for health workers to prevent</a:t>
            </a:r>
            <a:r>
              <a:rPr lang="en-US" sz="1200" u="none" kern="1200" baseline="0" dirty="0" smtClean="0">
                <a:solidFill>
                  <a:schemeClr val="tx1"/>
                </a:solidFill>
                <a:latin typeface="+mn-lt"/>
                <a:ea typeface="+mn-ea"/>
                <a:cs typeface="+mn-cs"/>
              </a:rPr>
              <a:t> cross contamination of patients</a:t>
            </a:r>
          </a:p>
          <a:p>
            <a:pPr lvl="0">
              <a:buFont typeface="Arial"/>
              <a:buChar char="•"/>
            </a:pPr>
            <a:r>
              <a:rPr lang="en-US" sz="1200" u="none" kern="1200" baseline="0" dirty="0" smtClean="0">
                <a:solidFill>
                  <a:schemeClr val="tx1"/>
                </a:solidFill>
                <a:latin typeface="+mn-lt"/>
                <a:ea typeface="+mn-ea"/>
                <a:cs typeface="+mn-cs"/>
              </a:rPr>
              <a:t>HWWS is promoted by community organizations or women’s groups</a:t>
            </a:r>
          </a:p>
          <a:p>
            <a:pPr lvl="0">
              <a:buFont typeface="Arial"/>
              <a:buChar char="•"/>
            </a:pPr>
            <a:r>
              <a:rPr lang="en-US" sz="1200" u="none" kern="1200" baseline="0" dirty="0" smtClean="0">
                <a:solidFill>
                  <a:schemeClr val="tx1"/>
                </a:solidFill>
                <a:latin typeface="+mn-lt"/>
                <a:ea typeface="+mn-ea"/>
                <a:cs typeface="+mn-cs"/>
              </a:rPr>
              <a:t>In many countries, it is the responsibility of village health workers to promote general hygiene</a:t>
            </a:r>
          </a:p>
          <a:p>
            <a:pPr lvl="0">
              <a:buFont typeface="Arial"/>
              <a:buChar char="•"/>
            </a:pPr>
            <a:endParaRPr lang="en-US" sz="1200" u="none" kern="1200" baseline="0" dirty="0" smtClean="0">
              <a:solidFill>
                <a:schemeClr val="tx1"/>
              </a:solidFill>
              <a:latin typeface="+mn-lt"/>
              <a:ea typeface="+mn-ea"/>
              <a:cs typeface="+mn-cs"/>
            </a:endParaRPr>
          </a:p>
          <a:p>
            <a:pPr lvl="0">
              <a:buFont typeface="Arial"/>
              <a:buChar char="•"/>
            </a:pPr>
            <a:r>
              <a:rPr lang="en-US" sz="1200" u="none" kern="1200" baseline="0" dirty="0" smtClean="0">
                <a:solidFill>
                  <a:schemeClr val="tx1"/>
                </a:solidFill>
                <a:latin typeface="+mn-lt"/>
                <a:ea typeface="+mn-ea"/>
                <a:cs typeface="+mn-cs"/>
              </a:rPr>
              <a:t>HWWS can also be promoted as part of a marketing or social marketing campaign, using billboards and radio ads that target the general population.</a:t>
            </a:r>
          </a:p>
          <a:p>
            <a:pPr lvl="0">
              <a:buFont typeface="Arial"/>
              <a:buChar char="•"/>
            </a:pPr>
            <a:r>
              <a:rPr lang="en-US" sz="1200" u="none" kern="1200" baseline="0" dirty="0" smtClean="0">
                <a:solidFill>
                  <a:schemeClr val="tx1"/>
                </a:solidFill>
                <a:latin typeface="+mn-lt"/>
                <a:ea typeface="+mn-ea"/>
                <a:cs typeface="+mn-cs"/>
              </a:rPr>
              <a:t>These approaches can </a:t>
            </a:r>
            <a:r>
              <a:rPr lang="en-US" sz="1200" u="none" kern="1200" baseline="0" smtClean="0">
                <a:solidFill>
                  <a:schemeClr val="tx1"/>
                </a:solidFill>
                <a:latin typeface="+mn-lt"/>
                <a:ea typeface="+mn-ea"/>
                <a:cs typeface="+mn-cs"/>
              </a:rPr>
              <a:t>target behavior </a:t>
            </a:r>
            <a:r>
              <a:rPr lang="en-US" sz="1200" u="none" kern="1200" baseline="0" dirty="0" smtClean="0">
                <a:solidFill>
                  <a:schemeClr val="tx1"/>
                </a:solidFill>
                <a:latin typeface="+mn-lt"/>
                <a:ea typeface="+mn-ea"/>
                <a:cs typeface="+mn-cs"/>
              </a:rPr>
              <a:t>change in general and may be brand specific or general.</a:t>
            </a:r>
            <a:endParaRPr lang="en-US" sz="1200" u="none" kern="1200" dirty="0" smtClean="0">
              <a:solidFill>
                <a:schemeClr val="tx1"/>
              </a:solidFill>
              <a:latin typeface="+mn-lt"/>
              <a:ea typeface="+mn-ea"/>
              <a:cs typeface="+mn-cs"/>
            </a:endParaRPr>
          </a:p>
          <a:p>
            <a:pPr>
              <a:buFont typeface="Arial"/>
              <a:buChar char="•"/>
            </a:pPr>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Although you may want to create a stand alone program it might be good to work with other partners and stakeholders to see if you can add HWWS onto an existing program </a:t>
            </a:r>
            <a:endParaRPr lang="en-US" sz="1200" u="none"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F7707FF-112D-4243-A617-0CCFCE297872}" type="slidenum">
              <a:rPr lang="en-US" smtClean="0"/>
              <a:pPr/>
              <a:t>35</a:t>
            </a:fld>
            <a:endParaRPr lang="en-US"/>
          </a:p>
        </p:txBody>
      </p:sp>
    </p:spTree>
    <p:extLst>
      <p:ext uri="{BB962C8B-B14F-4D97-AF65-F5344CB8AC3E}">
        <p14:creationId xmlns:p14="http://schemas.microsoft.com/office/powerpoint/2010/main" val="31470901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Global </a:t>
            </a:r>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 Day: October 15</a:t>
            </a:r>
          </a:p>
          <a:p>
            <a:r>
              <a:rPr lang="en-US" sz="1200" u="none" strike="noStrike" kern="1200" dirty="0" smtClean="0">
                <a:solidFill>
                  <a:schemeClr val="tx1"/>
                </a:solidFill>
                <a:latin typeface="+mn-lt"/>
                <a:ea typeface="+mn-ea"/>
                <a:cs typeface="+mn-cs"/>
              </a:rPr>
              <a:t> </a:t>
            </a:r>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Every year on 15 October, hundreds of millions of people</a:t>
            </a:r>
            <a:r>
              <a:rPr lang="en-US" sz="1200" u="none" kern="1200" baseline="0" dirty="0" smtClean="0">
                <a:solidFill>
                  <a:schemeClr val="tx1"/>
                </a:solidFill>
                <a:latin typeface="+mn-lt"/>
                <a:ea typeface="+mn-ea"/>
                <a:cs typeface="+mn-cs"/>
              </a:rPr>
              <a:t> in </a:t>
            </a:r>
            <a:r>
              <a:rPr lang="en-US" sz="1200" u="none" kern="1200" baseline="0" dirty="0" err="1" smtClean="0">
                <a:solidFill>
                  <a:schemeClr val="tx1"/>
                </a:solidFill>
                <a:latin typeface="+mn-lt"/>
                <a:ea typeface="+mn-ea"/>
                <a:cs typeface="+mn-cs"/>
              </a:rPr>
              <a:t>douzens</a:t>
            </a:r>
            <a:r>
              <a:rPr lang="en-US" sz="1200" u="none" kern="1200" baseline="0" dirty="0" smtClean="0">
                <a:solidFill>
                  <a:schemeClr val="tx1"/>
                </a:solidFill>
                <a:latin typeface="+mn-lt"/>
                <a:ea typeface="+mn-ea"/>
                <a:cs typeface="+mn-cs"/>
              </a:rPr>
              <a:t> of countries</a:t>
            </a:r>
            <a:r>
              <a:rPr lang="en-US" sz="1200" u="none" kern="1200" dirty="0" smtClean="0">
                <a:solidFill>
                  <a:schemeClr val="tx1"/>
                </a:solidFill>
                <a:latin typeface="+mn-lt"/>
                <a:ea typeface="+mn-ea"/>
                <a:cs typeface="+mn-cs"/>
              </a:rPr>
              <a:t> around the world come together to spread the word about </a:t>
            </a:r>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 reinforce messages and commitments, build sinks and tippy taps, hold events and celebrations, and demonstrate the simplicity and value of clean hands. </a:t>
            </a:r>
          </a:p>
          <a:p>
            <a:r>
              <a:rPr lang="en-US" sz="1200" u="none" strike="noStrike" kern="1200" dirty="0" smtClean="0">
                <a:solidFill>
                  <a:schemeClr val="tx1"/>
                </a:solidFill>
                <a:latin typeface="+mn-lt"/>
                <a:ea typeface="+mn-ea"/>
                <a:cs typeface="+mn-cs"/>
              </a:rPr>
              <a:t> </a:t>
            </a:r>
            <a:endParaRPr lang="en-US" sz="1200" u="none" kern="1200" dirty="0" smtClean="0">
              <a:solidFill>
                <a:schemeClr val="tx1"/>
              </a:solidFill>
              <a:latin typeface="+mn-lt"/>
              <a:ea typeface="+mn-ea"/>
              <a:cs typeface="+mn-cs"/>
            </a:endParaRPr>
          </a:p>
          <a:p>
            <a:r>
              <a:rPr lang="en-US" sz="1200" b="1" u="none" kern="1200" dirty="0" smtClean="0">
                <a:solidFill>
                  <a:schemeClr val="tx1"/>
                </a:solidFill>
                <a:latin typeface="+mn-lt"/>
                <a:ea typeface="+mn-ea"/>
                <a:cs typeface="+mn-cs"/>
              </a:rPr>
              <a:t>Global </a:t>
            </a:r>
            <a:r>
              <a:rPr lang="en-US" sz="1200" b="1" u="none" kern="1200" dirty="0" err="1" smtClean="0">
                <a:solidFill>
                  <a:schemeClr val="tx1"/>
                </a:solidFill>
                <a:latin typeface="+mn-lt"/>
                <a:ea typeface="+mn-ea"/>
                <a:cs typeface="+mn-cs"/>
              </a:rPr>
              <a:t>Handwashing</a:t>
            </a:r>
            <a:r>
              <a:rPr lang="en-US" sz="1200" b="1" u="none" kern="1200" dirty="0" smtClean="0">
                <a:solidFill>
                  <a:schemeClr val="tx1"/>
                </a:solidFill>
                <a:latin typeface="+mn-lt"/>
                <a:ea typeface="+mn-ea"/>
                <a:cs typeface="+mn-cs"/>
              </a:rPr>
              <a:t> Day is designed to: </a:t>
            </a:r>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-Foster and support a global and local culture of </a:t>
            </a:r>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 with soap</a:t>
            </a:r>
          </a:p>
          <a:p>
            <a:r>
              <a:rPr lang="en-US" sz="1200" u="none" kern="1200" dirty="0" smtClean="0">
                <a:solidFill>
                  <a:schemeClr val="tx1"/>
                </a:solidFill>
                <a:latin typeface="+mn-lt"/>
                <a:ea typeface="+mn-ea"/>
                <a:cs typeface="+mn-cs"/>
              </a:rPr>
              <a:t>-Shine a spotlight on the state of </a:t>
            </a:r>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 in each country</a:t>
            </a:r>
          </a:p>
          <a:p>
            <a:r>
              <a:rPr lang="en-US" sz="1200" u="none" kern="1200" dirty="0" smtClean="0">
                <a:solidFill>
                  <a:schemeClr val="tx1"/>
                </a:solidFill>
                <a:latin typeface="+mn-lt"/>
                <a:ea typeface="+mn-ea"/>
                <a:cs typeface="+mn-cs"/>
              </a:rPr>
              <a:t>-Raise awareness about the benefits of </a:t>
            </a:r>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 with soap.</a:t>
            </a:r>
          </a:p>
          <a:p>
            <a:r>
              <a:rPr lang="en-US" sz="1200" u="none" strike="noStrike" kern="1200" dirty="0" smtClean="0">
                <a:solidFill>
                  <a:schemeClr val="tx1"/>
                </a:solidFill>
                <a:latin typeface="+mn-lt"/>
                <a:ea typeface="+mn-ea"/>
                <a:cs typeface="+mn-cs"/>
              </a:rPr>
              <a:t> </a:t>
            </a:r>
          </a:p>
          <a:p>
            <a:r>
              <a:rPr lang="en-US" sz="1200" u="none" strike="noStrike" kern="1200" dirty="0" smtClean="0">
                <a:solidFill>
                  <a:schemeClr val="tx1"/>
                </a:solidFill>
                <a:latin typeface="+mn-lt"/>
                <a:ea typeface="+mn-ea"/>
                <a:cs typeface="+mn-cs"/>
              </a:rPr>
              <a:t>We encourage</a:t>
            </a:r>
            <a:r>
              <a:rPr lang="en-US" sz="1200" u="none" strike="noStrike" kern="1200" baseline="0" dirty="0" smtClean="0">
                <a:solidFill>
                  <a:schemeClr val="tx1"/>
                </a:solidFill>
                <a:latin typeface="+mn-lt"/>
                <a:ea typeface="+mn-ea"/>
                <a:cs typeface="+mn-cs"/>
              </a:rPr>
              <a:t> you to utilize GH Day activities in your program to raise awareness and foster collaboration and community through </a:t>
            </a:r>
            <a:r>
              <a:rPr lang="en-US" sz="1200" u="none" strike="noStrike" kern="1200" baseline="0" dirty="0" err="1" smtClean="0">
                <a:solidFill>
                  <a:schemeClr val="tx1"/>
                </a:solidFill>
                <a:latin typeface="+mn-lt"/>
                <a:ea typeface="+mn-ea"/>
                <a:cs typeface="+mn-cs"/>
              </a:rPr>
              <a:t>handwashing</a:t>
            </a:r>
            <a:r>
              <a:rPr lang="en-US" sz="1200" u="none" strike="noStrike" kern="1200" baseline="0" dirty="0" smtClean="0">
                <a:solidFill>
                  <a:schemeClr val="tx1"/>
                </a:solidFill>
                <a:latin typeface="+mn-lt"/>
                <a:ea typeface="+mn-ea"/>
                <a:cs typeface="+mn-cs"/>
              </a:rPr>
              <a:t>.  </a:t>
            </a:r>
          </a:p>
          <a:p>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It is a great idea to incorporate Global </a:t>
            </a:r>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 Day into your programs by using the GHD website </a:t>
            </a:r>
          </a:p>
          <a:p>
            <a:r>
              <a:rPr lang="en-US" sz="1200" u="none" strike="noStrike" kern="1200" dirty="0" smtClean="0">
                <a:solidFill>
                  <a:schemeClr val="tx1"/>
                </a:solidFill>
                <a:latin typeface="+mn-lt"/>
                <a:ea typeface="+mn-ea"/>
                <a:cs typeface="+mn-cs"/>
              </a:rPr>
              <a:t> </a:t>
            </a:r>
            <a:endParaRPr lang="en-US" sz="1200" u="none" kern="1200" dirty="0" smtClean="0">
              <a:solidFill>
                <a:schemeClr val="tx1"/>
              </a:solidFill>
              <a:latin typeface="+mn-lt"/>
              <a:ea typeface="+mn-ea"/>
              <a:cs typeface="+mn-cs"/>
            </a:endParaRPr>
          </a:p>
          <a:p>
            <a:r>
              <a:rPr lang="en-US" sz="1200" i="1" u="none" kern="1200" dirty="0" smtClean="0">
                <a:solidFill>
                  <a:schemeClr val="tx1"/>
                </a:solidFill>
                <a:latin typeface="+mn-lt"/>
                <a:ea typeface="+mn-ea"/>
                <a:cs typeface="+mn-cs"/>
              </a:rPr>
              <a:t>For more information and ideas about what you can do for Global </a:t>
            </a:r>
            <a:r>
              <a:rPr lang="en-US" sz="1200" i="1" u="none" kern="1200" dirty="0" err="1" smtClean="0">
                <a:solidFill>
                  <a:schemeClr val="tx1"/>
                </a:solidFill>
                <a:latin typeface="+mn-lt"/>
                <a:ea typeface="+mn-ea"/>
                <a:cs typeface="+mn-cs"/>
              </a:rPr>
              <a:t>Handwashing</a:t>
            </a:r>
            <a:r>
              <a:rPr lang="en-US" sz="1200" i="1" u="none" kern="1200" dirty="0" smtClean="0">
                <a:solidFill>
                  <a:schemeClr val="tx1"/>
                </a:solidFill>
                <a:latin typeface="+mn-lt"/>
                <a:ea typeface="+mn-ea"/>
                <a:cs typeface="+mn-cs"/>
              </a:rPr>
              <a:t> Day, visit the </a:t>
            </a:r>
            <a:r>
              <a:rPr lang="en-US" sz="1200" i="1" u="none" kern="1200" dirty="0" smtClean="0">
                <a:solidFill>
                  <a:schemeClr val="tx1"/>
                </a:solidFill>
                <a:latin typeface="+mn-lt"/>
                <a:ea typeface="+mn-ea"/>
                <a:cs typeface="+mn-cs"/>
                <a:hlinkClick r:id="rId3"/>
              </a:rPr>
              <a:t>Global Handwashing Day </a:t>
            </a:r>
            <a:r>
              <a:rPr lang="en-US" sz="1200" i="1" u="none" kern="1200" dirty="0" smtClean="0">
                <a:solidFill>
                  <a:schemeClr val="tx1"/>
                </a:solidFill>
                <a:latin typeface="+mn-lt"/>
                <a:ea typeface="+mn-ea"/>
                <a:cs typeface="+mn-cs"/>
              </a:rPr>
              <a:t>website and see the </a:t>
            </a:r>
            <a:r>
              <a:rPr lang="en-US" sz="1200" i="1" u="none" kern="1200" dirty="0" smtClean="0">
                <a:solidFill>
                  <a:schemeClr val="tx1"/>
                </a:solidFill>
                <a:latin typeface="+mn-lt"/>
                <a:ea typeface="+mn-ea"/>
                <a:cs typeface="+mn-cs"/>
                <a:hlinkClick r:id="rId4"/>
              </a:rPr>
              <a:t>Planner’s Guide</a:t>
            </a:r>
            <a:endParaRPr lang="en-US" sz="1200" u="none"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F7707FF-112D-4243-A617-0CCFCE297872}" type="slidenum">
              <a:rPr lang="en-US" smtClean="0"/>
              <a:pPr/>
              <a:t>36</a:t>
            </a:fld>
            <a:endParaRPr lang="en-US"/>
          </a:p>
        </p:txBody>
      </p:sp>
    </p:spTree>
    <p:extLst>
      <p:ext uri="{BB962C8B-B14F-4D97-AF65-F5344CB8AC3E}">
        <p14:creationId xmlns:p14="http://schemas.microsoft.com/office/powerpoint/2010/main" val="26146210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Take away lessons from the first</a:t>
            </a:r>
            <a:r>
              <a:rPr lang="en-US" sz="1200" u="none" kern="1200" baseline="0" dirty="0" smtClean="0">
                <a:solidFill>
                  <a:schemeClr val="tx1"/>
                </a:solidFill>
                <a:latin typeface="+mn-lt"/>
                <a:ea typeface="+mn-ea"/>
                <a:cs typeface="+mn-cs"/>
              </a:rPr>
              <a:t> half of module 1</a:t>
            </a:r>
            <a:endParaRPr lang="en-US" sz="1200" u="none" kern="1200" dirty="0" smtClean="0">
              <a:solidFill>
                <a:schemeClr val="tx1"/>
              </a:solidFill>
              <a:latin typeface="+mn-lt"/>
              <a:ea typeface="+mn-ea"/>
              <a:cs typeface="+mn-cs"/>
            </a:endParaRPr>
          </a:p>
          <a:p>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1.Learn the state of knowledge</a:t>
            </a:r>
          </a:p>
          <a:p>
            <a:r>
              <a:rPr lang="en-US" sz="1200" u="none" kern="1200" dirty="0" smtClean="0">
                <a:solidFill>
                  <a:schemeClr val="tx1"/>
                </a:solidFill>
                <a:latin typeface="+mn-lt"/>
                <a:ea typeface="+mn-ea"/>
                <a:cs typeface="+mn-cs"/>
              </a:rPr>
              <a:t>–HWWS prevents many different diseases</a:t>
            </a:r>
          </a:p>
          <a:p>
            <a:r>
              <a:rPr lang="en-US" sz="1200" u="none" kern="1200" dirty="0" smtClean="0">
                <a:solidFill>
                  <a:schemeClr val="tx1"/>
                </a:solidFill>
                <a:latin typeface="+mn-lt"/>
                <a:ea typeface="+mn-ea"/>
                <a:cs typeface="+mn-cs"/>
              </a:rPr>
              <a:t>2.Know the key times for </a:t>
            </a:r>
            <a:r>
              <a:rPr lang="en-US" sz="1200" u="none" kern="1200" dirty="0" err="1" smtClean="0">
                <a:solidFill>
                  <a:schemeClr val="tx1"/>
                </a:solidFill>
                <a:latin typeface="+mn-lt"/>
                <a:ea typeface="+mn-ea"/>
                <a:cs typeface="+mn-cs"/>
              </a:rPr>
              <a:t>handwashing</a:t>
            </a:r>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–Keep it simple, no more than a few messages!</a:t>
            </a:r>
          </a:p>
          <a:p>
            <a:r>
              <a:rPr lang="en-US" sz="1200" u="none" kern="1200" dirty="0" smtClean="0">
                <a:solidFill>
                  <a:schemeClr val="tx1"/>
                </a:solidFill>
                <a:latin typeface="+mn-lt"/>
                <a:ea typeface="+mn-ea"/>
                <a:cs typeface="+mn-cs"/>
              </a:rPr>
              <a:t>3.Technologies</a:t>
            </a:r>
          </a:p>
          <a:p>
            <a:r>
              <a:rPr lang="en-US" sz="1200" u="none" kern="1200" dirty="0" smtClean="0">
                <a:solidFill>
                  <a:schemeClr val="tx1"/>
                </a:solidFill>
                <a:latin typeface="+mn-lt"/>
                <a:ea typeface="+mn-ea"/>
                <a:cs typeface="+mn-cs"/>
              </a:rPr>
              <a:t>–Running water, soap and a basin in one place-the place</a:t>
            </a:r>
            <a:r>
              <a:rPr lang="en-US" sz="1200" u="none" kern="1200" baseline="0" dirty="0" smtClean="0">
                <a:solidFill>
                  <a:schemeClr val="tx1"/>
                </a:solidFill>
                <a:latin typeface="+mn-lt"/>
                <a:ea typeface="+mn-ea"/>
                <a:cs typeface="+mn-cs"/>
              </a:rPr>
              <a:t> should be near key behaviors such as using a toilet or preparing food. </a:t>
            </a:r>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4.Handwashing promotion is done</a:t>
            </a:r>
          </a:p>
          <a:p>
            <a:r>
              <a:rPr lang="en-US" sz="1200" u="none" kern="1200" dirty="0" smtClean="0">
                <a:solidFill>
                  <a:schemeClr val="tx1"/>
                </a:solidFill>
                <a:latin typeface="+mn-lt"/>
                <a:ea typeface="+mn-ea"/>
                <a:cs typeface="+mn-cs"/>
              </a:rPr>
              <a:t>–Through mass-media, in schools and institutions, in health facilities </a:t>
            </a:r>
          </a:p>
          <a:p>
            <a:r>
              <a:rPr lang="en-US" sz="1200" u="none" kern="1200" dirty="0" smtClean="0">
                <a:solidFill>
                  <a:schemeClr val="tx1"/>
                </a:solidFill>
                <a:latin typeface="+mn-lt"/>
                <a:ea typeface="+mn-ea"/>
                <a:cs typeface="+mn-cs"/>
              </a:rPr>
              <a:t>–Integrated into many other programs</a:t>
            </a:r>
            <a:endParaRPr lang="en-US" sz="1200" u="none"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37</a:t>
            </a:fld>
            <a:endParaRPr lang="en-US"/>
          </a:p>
        </p:txBody>
      </p:sp>
    </p:spTree>
    <p:extLst>
      <p:ext uri="{BB962C8B-B14F-4D97-AF65-F5344CB8AC3E}">
        <p14:creationId xmlns:p14="http://schemas.microsoft.com/office/powerpoint/2010/main" val="41441888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Speaker: Robert </a:t>
            </a:r>
            <a:r>
              <a:rPr lang="en-US" sz="1200" u="none" kern="1200" dirty="0" err="1" smtClean="0">
                <a:solidFill>
                  <a:schemeClr val="tx1"/>
                </a:solidFill>
                <a:latin typeface="+mn-lt"/>
                <a:ea typeface="+mn-ea"/>
                <a:cs typeface="+mn-cs"/>
              </a:rPr>
              <a:t>Dreiblebis</a:t>
            </a:r>
            <a:r>
              <a:rPr lang="en-US" sz="1200" u="none" kern="1200" dirty="0" smtClean="0">
                <a:solidFill>
                  <a:schemeClr val="tx1"/>
                </a:solidFill>
                <a:latin typeface="+mn-lt"/>
                <a:ea typeface="+mn-ea"/>
                <a:cs typeface="+mn-cs"/>
              </a:rPr>
              <a:t> </a:t>
            </a:r>
          </a:p>
          <a:p>
            <a:r>
              <a:rPr lang="en-US" sz="1200" u="none" kern="1200" dirty="0" smtClean="0">
                <a:solidFill>
                  <a:schemeClr val="tx1"/>
                </a:solidFill>
                <a:latin typeface="+mn-lt"/>
                <a:ea typeface="+mn-ea"/>
                <a:cs typeface="+mn-cs"/>
              </a:rPr>
              <a:t>We are going to go over some behavioral theory and this will serve as a foundation</a:t>
            </a:r>
            <a:r>
              <a:rPr lang="en-US" sz="1200" u="none" kern="1200" baseline="0" dirty="0" smtClean="0">
                <a:solidFill>
                  <a:schemeClr val="tx1"/>
                </a:solidFill>
                <a:latin typeface="+mn-lt"/>
                <a:ea typeface="+mn-ea"/>
                <a:cs typeface="+mn-cs"/>
              </a:rPr>
              <a:t> for</a:t>
            </a:r>
            <a:r>
              <a:rPr lang="en-US" sz="1200" u="none" kern="1200" dirty="0" smtClean="0">
                <a:solidFill>
                  <a:schemeClr val="tx1"/>
                </a:solidFill>
                <a:latin typeface="+mn-lt"/>
                <a:ea typeface="+mn-ea"/>
                <a:cs typeface="+mn-cs"/>
              </a:rPr>
              <a:t> the next session where we see how we can translate ideas into messages.</a:t>
            </a:r>
            <a:r>
              <a:rPr lang="en-US" sz="1200" u="none" kern="1200" baseline="0" dirty="0" smtClean="0">
                <a:solidFill>
                  <a:schemeClr val="tx1"/>
                </a:solidFill>
                <a:latin typeface="+mn-lt"/>
                <a:ea typeface="+mn-ea"/>
                <a:cs typeface="+mn-cs"/>
              </a:rPr>
              <a:t> </a:t>
            </a:r>
            <a:endParaRPr lang="fr-FR" dirty="0"/>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38</a:t>
            </a:fld>
            <a:endParaRPr lang="en-US"/>
          </a:p>
        </p:txBody>
      </p:sp>
    </p:spTree>
    <p:extLst>
      <p:ext uri="{BB962C8B-B14F-4D97-AF65-F5344CB8AC3E}">
        <p14:creationId xmlns:p14="http://schemas.microsoft.com/office/powerpoint/2010/main" val="36266404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b="0" i="0" u="none" kern="1200" dirty="0" smtClean="0">
                <a:solidFill>
                  <a:schemeClr val="tx1"/>
                </a:solidFill>
                <a:latin typeface="+mn-lt"/>
                <a:ea typeface="+mn-ea"/>
                <a:cs typeface="+mn-cs"/>
              </a:rPr>
              <a:t>When we think about </a:t>
            </a:r>
            <a:r>
              <a:rPr lang="en-US" sz="1200" b="0" i="0" u="none" kern="1200" dirty="0" err="1" smtClean="0">
                <a:solidFill>
                  <a:schemeClr val="tx1"/>
                </a:solidFill>
                <a:latin typeface="+mn-lt"/>
                <a:ea typeface="+mn-ea"/>
                <a:cs typeface="+mn-cs"/>
              </a:rPr>
              <a:t>handwashing</a:t>
            </a:r>
            <a:r>
              <a:rPr lang="en-US" sz="1200" b="0" i="0" u="none" kern="1200" dirty="0" smtClean="0">
                <a:solidFill>
                  <a:schemeClr val="tx1"/>
                </a:solidFill>
                <a:latin typeface="+mn-lt"/>
                <a:ea typeface="+mn-ea"/>
                <a:cs typeface="+mn-cs"/>
              </a:rPr>
              <a:t> behaviors and behavior change,</a:t>
            </a:r>
            <a:r>
              <a:rPr lang="en-US" sz="1200" b="0" i="0" u="none" kern="1200" baseline="0" dirty="0" smtClean="0">
                <a:solidFill>
                  <a:schemeClr val="tx1"/>
                </a:solidFill>
                <a:latin typeface="+mn-lt"/>
                <a:ea typeface="+mn-ea"/>
                <a:cs typeface="+mn-cs"/>
              </a:rPr>
              <a:t> </a:t>
            </a:r>
            <a:r>
              <a:rPr lang="en-US" sz="1200" b="0" i="0" u="none" kern="1200" dirty="0" smtClean="0">
                <a:solidFill>
                  <a:schemeClr val="tx1"/>
                </a:solidFill>
                <a:latin typeface="+mn-lt"/>
                <a:ea typeface="+mn-ea"/>
                <a:cs typeface="+mn-cs"/>
              </a:rPr>
              <a:t>we often approach this from a traditional behavior change perspective</a:t>
            </a:r>
            <a:r>
              <a:rPr lang="en-US" sz="1200" b="0" i="0" u="none" kern="1200" baseline="0" dirty="0" smtClean="0">
                <a:solidFill>
                  <a:schemeClr val="tx1"/>
                </a:solidFill>
                <a:latin typeface="+mn-lt"/>
                <a:ea typeface="+mn-ea"/>
                <a:cs typeface="+mn-cs"/>
              </a:rPr>
              <a:t> that focuses on:</a:t>
            </a:r>
            <a:endParaRPr lang="en-US" sz="1200" b="0" i="0" u="none" kern="1200" dirty="0" smtClean="0">
              <a:solidFill>
                <a:schemeClr val="tx1"/>
              </a:solidFill>
              <a:latin typeface="+mn-lt"/>
              <a:ea typeface="+mn-ea"/>
              <a:cs typeface="+mn-cs"/>
            </a:endParaRPr>
          </a:p>
          <a:p>
            <a:r>
              <a:rPr lang="en-US" sz="1200" b="0" i="0" u="none" kern="1200" dirty="0" smtClean="0">
                <a:solidFill>
                  <a:schemeClr val="tx1"/>
                </a:solidFill>
                <a:latin typeface="+mn-lt"/>
                <a:ea typeface="+mn-ea"/>
                <a:cs typeface="+mn-cs"/>
              </a:rPr>
              <a:t>–When to wash hands</a:t>
            </a:r>
          </a:p>
          <a:p>
            <a:r>
              <a:rPr lang="en-US" sz="1200" b="0" i="0" u="none" kern="1200" dirty="0" smtClean="0">
                <a:solidFill>
                  <a:schemeClr val="tx1"/>
                </a:solidFill>
                <a:latin typeface="+mn-lt"/>
                <a:ea typeface="+mn-ea"/>
                <a:cs typeface="+mn-cs"/>
              </a:rPr>
              <a:t>–How to wash hands</a:t>
            </a:r>
          </a:p>
          <a:p>
            <a:r>
              <a:rPr lang="en-US" sz="1200" b="0" i="0" u="none" kern="1200" dirty="0" smtClean="0">
                <a:solidFill>
                  <a:schemeClr val="tx1"/>
                </a:solidFill>
                <a:latin typeface="+mn-lt"/>
                <a:ea typeface="+mn-ea"/>
                <a:cs typeface="+mn-cs"/>
              </a:rPr>
              <a:t>–Diarrhea prevention</a:t>
            </a:r>
          </a:p>
          <a:p>
            <a:r>
              <a:rPr lang="en-US" sz="1200" b="0" i="0" u="none" strike="noStrike" kern="1200" dirty="0" smtClean="0">
                <a:solidFill>
                  <a:schemeClr val="tx1"/>
                </a:solidFill>
                <a:latin typeface="+mn-lt"/>
                <a:ea typeface="+mn-ea"/>
                <a:cs typeface="+mn-cs"/>
              </a:rPr>
              <a:t> </a:t>
            </a:r>
            <a:endParaRPr lang="en-US" sz="1200" b="0" i="0" u="none" kern="1200" dirty="0" smtClean="0">
              <a:solidFill>
                <a:schemeClr val="tx1"/>
              </a:solidFill>
              <a:latin typeface="+mn-lt"/>
              <a:ea typeface="+mn-ea"/>
              <a:cs typeface="+mn-cs"/>
            </a:endParaRPr>
          </a:p>
          <a:p>
            <a:r>
              <a:rPr lang="en-US" sz="1200" b="0" i="0" u="none" kern="1200" dirty="0" smtClean="0">
                <a:solidFill>
                  <a:schemeClr val="tx1"/>
                </a:solidFill>
                <a:latin typeface="+mn-lt"/>
                <a:ea typeface="+mn-ea"/>
                <a:cs typeface="+mn-cs"/>
              </a:rPr>
              <a:t>This assumes that behavior is driven by knowledge and risk perception. We assume people are going to behave</a:t>
            </a:r>
            <a:r>
              <a:rPr lang="en-US" sz="1200" b="0" i="0" u="none" kern="1200" baseline="0" dirty="0" smtClean="0">
                <a:solidFill>
                  <a:schemeClr val="tx1"/>
                </a:solidFill>
                <a:latin typeface="+mn-lt"/>
                <a:ea typeface="+mn-ea"/>
                <a:cs typeface="+mn-cs"/>
              </a:rPr>
              <a:t> or change their behavior based on fear of diarrhea or some type of disease outcome and that they need to understand the steps of proper </a:t>
            </a:r>
            <a:r>
              <a:rPr lang="en-US" sz="1200" b="0" i="0" u="none" kern="1200" baseline="0" dirty="0" err="1" smtClean="0">
                <a:solidFill>
                  <a:schemeClr val="tx1"/>
                </a:solidFill>
                <a:latin typeface="+mn-lt"/>
                <a:ea typeface="+mn-ea"/>
                <a:cs typeface="+mn-cs"/>
              </a:rPr>
              <a:t>handwashing</a:t>
            </a:r>
            <a:r>
              <a:rPr lang="en-US" sz="1200" b="0" i="0" u="none" kern="1200" baseline="0" dirty="0" smtClean="0">
                <a:solidFill>
                  <a:schemeClr val="tx1"/>
                </a:solidFill>
                <a:latin typeface="+mn-lt"/>
                <a:ea typeface="+mn-ea"/>
                <a:cs typeface="+mn-cs"/>
              </a:rPr>
              <a:t> or how to complete the behavior more effectively. But what we don’t really question all that often is ”to what extent does knowledge actually influence behavior?”</a:t>
            </a:r>
            <a:endParaRPr lang="en-US" sz="1200" b="0" i="0" u="none"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39</a:t>
            </a:fld>
            <a:endParaRPr lang="en-US"/>
          </a:p>
        </p:txBody>
      </p:sp>
    </p:spTree>
    <p:extLst>
      <p:ext uri="{BB962C8B-B14F-4D97-AF65-F5344CB8AC3E}">
        <p14:creationId xmlns:p14="http://schemas.microsoft.com/office/powerpoint/2010/main" val="37148274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lnSpcReduction="10000"/>
          </a:bodyPr>
          <a:lstStyle/>
          <a:p>
            <a:r>
              <a:rPr lang="fr-FR" dirty="0" err="1" smtClean="0"/>
              <a:t>Let’s</a:t>
            </a:r>
            <a:r>
              <a:rPr lang="fr-FR" dirty="0" smtClean="0"/>
              <a:t> </a:t>
            </a:r>
            <a:r>
              <a:rPr lang="fr-FR" dirty="0" err="1" smtClean="0"/>
              <a:t>quickly</a:t>
            </a:r>
            <a:r>
              <a:rPr lang="fr-FR" dirty="0" smtClean="0"/>
              <a:t> </a:t>
            </a:r>
            <a:r>
              <a:rPr lang="fr-FR" baseline="0" dirty="0" err="1" smtClean="0"/>
              <a:t>review</a:t>
            </a:r>
            <a:r>
              <a:rPr lang="fr-FR" baseline="0" dirty="0" smtClean="0"/>
              <a:t> a </a:t>
            </a:r>
            <a:r>
              <a:rPr lang="fr-FR" baseline="0" dirty="0" err="1" smtClean="0"/>
              <a:t>study</a:t>
            </a:r>
            <a:r>
              <a:rPr lang="fr-FR" baseline="0" dirty="0" smtClean="0"/>
              <a:t> </a:t>
            </a:r>
            <a:r>
              <a:rPr lang="en-US" sz="1200" b="0" i="0" u="none" kern="1200" dirty="0" smtClean="0">
                <a:solidFill>
                  <a:schemeClr val="tx1"/>
                </a:solidFill>
                <a:latin typeface="+mn-lt"/>
                <a:ea typeface="+mn-ea"/>
                <a:cs typeface="+mn-cs"/>
              </a:rPr>
              <a:t>from Ghana completed by researchers at the London School of Hygiene and Tropical Medicine. This is one example found in the literature</a:t>
            </a:r>
            <a:r>
              <a:rPr lang="en-US" sz="1200" b="0" i="0" u="none" kern="1200" baseline="0" dirty="0" smtClean="0">
                <a:solidFill>
                  <a:schemeClr val="tx1"/>
                </a:solidFill>
                <a:latin typeface="+mn-lt"/>
                <a:ea typeface="+mn-ea"/>
                <a:cs typeface="+mn-cs"/>
              </a:rPr>
              <a:t> that may help us understand the role of knowledge in </a:t>
            </a:r>
            <a:r>
              <a:rPr lang="en-US" sz="1200" b="0" i="0" u="none" kern="1200" baseline="0" dirty="0" err="1" smtClean="0">
                <a:solidFill>
                  <a:schemeClr val="tx1"/>
                </a:solidFill>
                <a:latin typeface="+mn-lt"/>
                <a:ea typeface="+mn-ea"/>
                <a:cs typeface="+mn-cs"/>
              </a:rPr>
              <a:t>handwashing</a:t>
            </a:r>
            <a:r>
              <a:rPr lang="en-US" sz="1200" b="0" i="0" u="none" kern="1200" baseline="0" dirty="0" smtClean="0">
                <a:solidFill>
                  <a:schemeClr val="tx1"/>
                </a:solidFill>
                <a:latin typeface="+mn-lt"/>
                <a:ea typeface="+mn-ea"/>
                <a:cs typeface="+mn-cs"/>
              </a:rPr>
              <a:t> behaviors.</a:t>
            </a:r>
          </a:p>
          <a:p>
            <a:endParaRPr lang="en-US" sz="1200" b="0" i="0" u="none" kern="1200" dirty="0" smtClean="0">
              <a:solidFill>
                <a:schemeClr val="tx1"/>
              </a:solidFill>
              <a:latin typeface="+mn-lt"/>
              <a:ea typeface="+mn-ea"/>
              <a:cs typeface="+mn-cs"/>
            </a:endParaRPr>
          </a:p>
          <a:p>
            <a:pPr lvl="0"/>
            <a:r>
              <a:rPr lang="en-US" sz="1200" b="0" i="0" u="none" kern="1200" dirty="0" smtClean="0">
                <a:solidFill>
                  <a:schemeClr val="tx1"/>
                </a:solidFill>
                <a:latin typeface="+mn-lt"/>
                <a:ea typeface="+mn-ea"/>
                <a:cs typeface="+mn-cs"/>
              </a:rPr>
              <a:t>The researchers completed direct observation of </a:t>
            </a:r>
            <a:r>
              <a:rPr lang="en-US" sz="1200" b="0" i="0" u="none" kern="1200" dirty="0" err="1" smtClean="0">
                <a:solidFill>
                  <a:schemeClr val="tx1"/>
                </a:solidFill>
                <a:latin typeface="+mn-lt"/>
                <a:ea typeface="+mn-ea"/>
                <a:cs typeface="+mn-cs"/>
              </a:rPr>
              <a:t>handwashing</a:t>
            </a:r>
            <a:r>
              <a:rPr lang="en-US" sz="1200" b="0" i="0" u="none" kern="1200" dirty="0" smtClean="0">
                <a:solidFill>
                  <a:schemeClr val="tx1"/>
                </a:solidFill>
                <a:latin typeface="+mn-lt"/>
                <a:ea typeface="+mn-ea"/>
                <a:cs typeface="+mn-cs"/>
              </a:rPr>
              <a:t> practices in 531 mothers of children under the age of 5 in Ghana (Scott et al., 2007) </a:t>
            </a:r>
          </a:p>
          <a:p>
            <a:pPr lvl="0"/>
            <a:endParaRPr lang="en-US" sz="1200" b="0" i="0" u="none" kern="1200" dirty="0" smtClean="0">
              <a:solidFill>
                <a:schemeClr val="tx1"/>
              </a:solidFill>
              <a:latin typeface="+mn-lt"/>
              <a:ea typeface="+mn-ea"/>
              <a:cs typeface="+mn-cs"/>
            </a:endParaRPr>
          </a:p>
          <a:p>
            <a:pPr lvl="0"/>
            <a:r>
              <a:rPr lang="en-US" sz="1200" b="0" i="0" u="none" kern="1200" dirty="0" smtClean="0">
                <a:solidFill>
                  <a:schemeClr val="tx1"/>
                </a:solidFill>
                <a:latin typeface="+mn-lt"/>
                <a:ea typeface="+mn-ea"/>
                <a:cs typeface="+mn-cs"/>
              </a:rPr>
              <a:t>Following the observation, they asked women a series</a:t>
            </a:r>
            <a:r>
              <a:rPr lang="en-US" sz="1200" b="0" i="0" u="none" kern="1200" baseline="0" dirty="0" smtClean="0">
                <a:solidFill>
                  <a:schemeClr val="tx1"/>
                </a:solidFill>
                <a:latin typeface="+mn-lt"/>
                <a:ea typeface="+mn-ea"/>
                <a:cs typeface="+mn-cs"/>
              </a:rPr>
              <a:t> of questions about their knowledge of </a:t>
            </a:r>
            <a:r>
              <a:rPr lang="en-US" sz="1200" b="0" i="0" u="none" kern="1200" baseline="0" dirty="0" err="1" smtClean="0">
                <a:solidFill>
                  <a:schemeClr val="tx1"/>
                </a:solidFill>
                <a:latin typeface="+mn-lt"/>
                <a:ea typeface="+mn-ea"/>
                <a:cs typeface="+mn-cs"/>
              </a:rPr>
              <a:t>handwashing</a:t>
            </a:r>
            <a:r>
              <a:rPr lang="en-US" sz="1200" b="0" i="0" u="none" kern="1200" baseline="0" dirty="0" smtClean="0">
                <a:solidFill>
                  <a:schemeClr val="tx1"/>
                </a:solidFill>
                <a:latin typeface="+mn-lt"/>
                <a:ea typeface="+mn-ea"/>
                <a:cs typeface="+mn-cs"/>
              </a:rPr>
              <a:t> and their concerns about diarrhea </a:t>
            </a:r>
            <a:endParaRPr lang="en-US" sz="1200" b="0" i="0" u="none" kern="1200" dirty="0" smtClean="0">
              <a:solidFill>
                <a:schemeClr val="tx1"/>
              </a:solidFill>
              <a:latin typeface="+mn-lt"/>
              <a:ea typeface="+mn-ea"/>
              <a:cs typeface="+mn-cs"/>
            </a:endParaRPr>
          </a:p>
          <a:p>
            <a:r>
              <a:rPr lang="en-US" sz="1200" b="0" i="0" u="none" strike="noStrike" kern="1200" dirty="0" smtClean="0">
                <a:solidFill>
                  <a:schemeClr val="tx1"/>
                </a:solidFill>
                <a:latin typeface="+mn-lt"/>
                <a:ea typeface="+mn-ea"/>
                <a:cs typeface="+mn-cs"/>
              </a:rPr>
              <a:t> </a:t>
            </a:r>
            <a:endParaRPr lang="en-US" sz="1200" b="0" i="0" u="none" kern="1200" dirty="0" smtClean="0">
              <a:solidFill>
                <a:schemeClr val="tx1"/>
              </a:solidFill>
              <a:latin typeface="+mn-lt"/>
              <a:ea typeface="+mn-ea"/>
              <a:cs typeface="+mn-cs"/>
            </a:endParaRPr>
          </a:p>
          <a:p>
            <a:pPr lvl="0"/>
            <a:r>
              <a:rPr lang="en-US" sz="1200" b="0" i="0" u="none" kern="1200" dirty="0" smtClean="0">
                <a:solidFill>
                  <a:schemeClr val="tx1"/>
                </a:solidFill>
                <a:latin typeface="+mn-lt"/>
                <a:ea typeface="+mn-ea"/>
                <a:cs typeface="+mn-cs"/>
              </a:rPr>
              <a:t>Women with “low” knowledge of critical times for </a:t>
            </a:r>
            <a:r>
              <a:rPr lang="en-US" sz="1200" b="0" i="0" u="none" kern="1200" dirty="0" err="1" smtClean="0">
                <a:solidFill>
                  <a:schemeClr val="tx1"/>
                </a:solidFill>
                <a:latin typeface="+mn-lt"/>
                <a:ea typeface="+mn-ea"/>
                <a:cs typeface="+mn-cs"/>
              </a:rPr>
              <a:t>handwashing</a:t>
            </a:r>
            <a:r>
              <a:rPr lang="en-US" sz="1200" b="0" i="0" u="none" kern="1200" dirty="0" smtClean="0">
                <a:solidFill>
                  <a:schemeClr val="tx1"/>
                </a:solidFill>
                <a:latin typeface="+mn-lt"/>
                <a:ea typeface="+mn-ea"/>
                <a:cs typeface="+mn-cs"/>
              </a:rPr>
              <a:t> were less likely to rinse hands after defecating compared to women with “high” knowledge (40% vs. 55%) </a:t>
            </a:r>
          </a:p>
          <a:p>
            <a:endParaRPr lang="en-US" sz="1200" b="0" i="0" u="none" kern="1200" dirty="0" smtClean="0">
              <a:solidFill>
                <a:schemeClr val="tx1"/>
              </a:solidFill>
              <a:latin typeface="+mn-lt"/>
              <a:ea typeface="+mn-ea"/>
              <a:cs typeface="+mn-cs"/>
            </a:endParaRPr>
          </a:p>
          <a:p>
            <a:r>
              <a:rPr lang="en-US" sz="1200" b="0" i="0" u="none" kern="1200" dirty="0" smtClean="0">
                <a:solidFill>
                  <a:schemeClr val="tx1"/>
                </a:solidFill>
                <a:latin typeface="+mn-lt"/>
                <a:ea typeface="+mn-ea"/>
                <a:cs typeface="+mn-cs"/>
              </a:rPr>
              <a:t>BUT—</a:t>
            </a:r>
          </a:p>
          <a:p>
            <a:endParaRPr lang="en-US" sz="1200" b="0" i="0" u="none" kern="1200" dirty="0" smtClean="0">
              <a:solidFill>
                <a:schemeClr val="tx1"/>
              </a:solidFill>
              <a:latin typeface="+mn-lt"/>
              <a:ea typeface="+mn-ea"/>
              <a:cs typeface="+mn-cs"/>
            </a:endParaRPr>
          </a:p>
          <a:p>
            <a:pPr lvl="0"/>
            <a:r>
              <a:rPr lang="en-US" sz="1200" b="0" i="0" u="none" kern="1200" dirty="0" smtClean="0">
                <a:solidFill>
                  <a:schemeClr val="tx1"/>
                </a:solidFill>
                <a:latin typeface="+mn-lt"/>
                <a:ea typeface="+mn-ea"/>
                <a:cs typeface="+mn-cs"/>
              </a:rPr>
              <a:t>Knowledge was not associated with soap use. In other words, while women with “low” knowledge were less likely</a:t>
            </a:r>
            <a:r>
              <a:rPr lang="en-US" sz="1200" b="0" i="0" u="none" kern="1200" baseline="0" dirty="0" smtClean="0">
                <a:solidFill>
                  <a:schemeClr val="tx1"/>
                </a:solidFill>
                <a:latin typeface="+mn-lt"/>
                <a:ea typeface="+mn-ea"/>
                <a:cs typeface="+mn-cs"/>
              </a:rPr>
              <a:t> to rinse hands with water – they were just as likely to wash hands with soap as women with “high” knowledge.</a:t>
            </a:r>
          </a:p>
          <a:p>
            <a:pPr lvl="0"/>
            <a:endParaRPr lang="en-US" sz="1200" b="0" i="0" u="none" kern="1200" dirty="0" smtClean="0">
              <a:solidFill>
                <a:schemeClr val="tx1"/>
              </a:solidFill>
              <a:latin typeface="+mn-lt"/>
              <a:ea typeface="+mn-ea"/>
              <a:cs typeface="+mn-cs"/>
            </a:endParaRPr>
          </a:p>
          <a:p>
            <a:pPr lvl="0"/>
            <a:r>
              <a:rPr lang="en-US" sz="1200" b="0" i="0" u="none" kern="1200" dirty="0" smtClean="0">
                <a:solidFill>
                  <a:schemeClr val="tx1"/>
                </a:solidFill>
                <a:latin typeface="+mn-lt"/>
                <a:ea typeface="+mn-ea"/>
                <a:cs typeface="+mn-cs"/>
              </a:rPr>
              <a:t>The level of childcare</a:t>
            </a:r>
            <a:r>
              <a:rPr lang="en-US" sz="1200" b="0" i="0" u="none" kern="1200" baseline="0" dirty="0" smtClean="0">
                <a:solidFill>
                  <a:schemeClr val="tx1"/>
                </a:solidFill>
                <a:latin typeface="+mn-lt"/>
                <a:ea typeface="+mn-ea"/>
                <a:cs typeface="+mn-cs"/>
              </a:rPr>
              <a:t> that </a:t>
            </a:r>
            <a:r>
              <a:rPr lang="en-US" sz="1200" b="0" i="0" u="none" kern="1200" dirty="0" smtClean="0">
                <a:solidFill>
                  <a:schemeClr val="tx1"/>
                </a:solidFill>
                <a:latin typeface="+mn-lt"/>
                <a:ea typeface="+mn-ea"/>
                <a:cs typeface="+mn-cs"/>
              </a:rPr>
              <a:t>these women provided, the woman’s level of education, and age of the child had a much stronger influence on </a:t>
            </a:r>
            <a:r>
              <a:rPr lang="en-US" sz="1200" b="0" i="0" u="none" kern="1200" dirty="0" err="1" smtClean="0">
                <a:solidFill>
                  <a:schemeClr val="tx1"/>
                </a:solidFill>
                <a:latin typeface="+mn-lt"/>
                <a:ea typeface="+mn-ea"/>
                <a:cs typeface="+mn-cs"/>
              </a:rPr>
              <a:t>handwashing</a:t>
            </a:r>
            <a:r>
              <a:rPr lang="en-US" sz="1200" b="0" i="0" u="none" kern="1200" dirty="0" smtClean="0">
                <a:solidFill>
                  <a:schemeClr val="tx1"/>
                </a:solidFill>
                <a:latin typeface="+mn-lt"/>
                <a:ea typeface="+mn-ea"/>
                <a:cs typeface="+mn-cs"/>
              </a:rPr>
              <a:t> practices than knowledge if we look at </a:t>
            </a:r>
            <a:r>
              <a:rPr lang="en-US" sz="1200" b="0" i="0" u="none" kern="1200" dirty="0" err="1" smtClean="0">
                <a:solidFill>
                  <a:schemeClr val="tx1"/>
                </a:solidFill>
                <a:latin typeface="+mn-lt"/>
                <a:ea typeface="+mn-ea"/>
                <a:cs typeface="+mn-cs"/>
              </a:rPr>
              <a:t>handwashing</a:t>
            </a:r>
            <a:r>
              <a:rPr lang="en-US" sz="1200" b="0" i="0" u="none" kern="1200" dirty="0" smtClean="0">
                <a:solidFill>
                  <a:schemeClr val="tx1"/>
                </a:solidFill>
                <a:latin typeface="+mn-lt"/>
                <a:ea typeface="+mn-ea"/>
                <a:cs typeface="+mn-cs"/>
              </a:rPr>
              <a:t> practices with soap.</a:t>
            </a:r>
            <a:endParaRPr lang="en-US" sz="1200" b="0" i="0" u="none"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40</a:t>
            </a:fld>
            <a:endParaRPr lang="en-US"/>
          </a:p>
        </p:txBody>
      </p:sp>
    </p:spTree>
    <p:extLst>
      <p:ext uri="{BB962C8B-B14F-4D97-AF65-F5344CB8AC3E}">
        <p14:creationId xmlns:p14="http://schemas.microsoft.com/office/powerpoint/2010/main" val="41269588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b="0" i="0" u="none" kern="1200" dirty="0" smtClean="0">
                <a:solidFill>
                  <a:schemeClr val="tx1"/>
                </a:solidFill>
                <a:latin typeface="+mn-lt"/>
                <a:ea typeface="+mn-ea"/>
                <a:cs typeface="+mn-cs"/>
              </a:rPr>
              <a:t>In Module 1 we will cover the parts highlighted in blue, parts 1 and 2.</a:t>
            </a:r>
            <a:r>
              <a:rPr lang="en-US" sz="1200" b="0" i="0" u="none" kern="1200" baseline="0" dirty="0" smtClean="0">
                <a:solidFill>
                  <a:schemeClr val="tx1"/>
                </a:solidFill>
                <a:latin typeface="+mn-lt"/>
                <a:ea typeface="+mn-ea"/>
                <a:cs typeface="+mn-cs"/>
              </a:rPr>
              <a:t> The following session will include #3-5.</a:t>
            </a:r>
            <a:endParaRPr lang="en-US" sz="1200" b="0" i="0" u="none" kern="1200" dirty="0" smtClean="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4</a:t>
            </a:fld>
            <a:endParaRPr lang="en-US"/>
          </a:p>
        </p:txBody>
      </p:sp>
    </p:spTree>
    <p:extLst>
      <p:ext uri="{BB962C8B-B14F-4D97-AF65-F5344CB8AC3E}">
        <p14:creationId xmlns:p14="http://schemas.microsoft.com/office/powerpoint/2010/main" val="25463248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b="0" i="0" u="none" kern="1200" dirty="0" smtClean="0">
                <a:solidFill>
                  <a:schemeClr val="tx1"/>
                </a:solidFill>
                <a:latin typeface="+mn-lt"/>
                <a:ea typeface="+mn-ea"/>
                <a:cs typeface="+mn-cs"/>
              </a:rPr>
              <a:t>This study shows</a:t>
            </a:r>
            <a:r>
              <a:rPr lang="en-US" sz="1200" b="0" i="0" u="none" kern="1200" baseline="0" dirty="0" smtClean="0">
                <a:solidFill>
                  <a:schemeClr val="tx1"/>
                </a:solidFill>
                <a:latin typeface="+mn-lt"/>
                <a:ea typeface="+mn-ea"/>
                <a:cs typeface="+mn-cs"/>
              </a:rPr>
              <a:t> that knowledge does influence hand rinsing.</a:t>
            </a:r>
          </a:p>
          <a:p>
            <a:endParaRPr lang="en-US" sz="1200" b="0" i="0" u="none" kern="1200" baseline="0" dirty="0" smtClean="0">
              <a:solidFill>
                <a:schemeClr val="tx1"/>
              </a:solidFill>
              <a:latin typeface="+mn-lt"/>
              <a:ea typeface="+mn-ea"/>
              <a:cs typeface="+mn-cs"/>
            </a:endParaRPr>
          </a:p>
          <a:p>
            <a:r>
              <a:rPr lang="en-US" sz="1200" b="0" i="0" u="none" kern="1200" baseline="0" dirty="0" smtClean="0">
                <a:solidFill>
                  <a:schemeClr val="tx1"/>
                </a:solidFill>
                <a:latin typeface="+mn-lt"/>
                <a:ea typeface="+mn-ea"/>
                <a:cs typeface="+mn-cs"/>
              </a:rPr>
              <a:t>However, knowledge is not a strong predictor of </a:t>
            </a:r>
            <a:r>
              <a:rPr lang="en-US" sz="1200" b="0" i="0" u="none" kern="1200" baseline="0" dirty="0" err="1" smtClean="0">
                <a:solidFill>
                  <a:schemeClr val="tx1"/>
                </a:solidFill>
                <a:latin typeface="+mn-lt"/>
                <a:ea typeface="+mn-ea"/>
                <a:cs typeface="+mn-cs"/>
              </a:rPr>
              <a:t>handwashing</a:t>
            </a:r>
            <a:r>
              <a:rPr lang="en-US" sz="1200" b="0" i="0" u="none" kern="1200" baseline="0" dirty="0" smtClean="0">
                <a:solidFill>
                  <a:schemeClr val="tx1"/>
                </a:solidFill>
                <a:latin typeface="+mn-lt"/>
                <a:ea typeface="+mn-ea"/>
                <a:cs typeface="+mn-cs"/>
              </a:rPr>
              <a:t> with soap.</a:t>
            </a:r>
            <a:endParaRPr lang="en-US" sz="1200" b="0" i="0" u="none" kern="1200" dirty="0" smtClean="0">
              <a:solidFill>
                <a:schemeClr val="tx1"/>
              </a:solidFill>
              <a:latin typeface="+mn-lt"/>
              <a:ea typeface="+mn-ea"/>
              <a:cs typeface="+mn-cs"/>
            </a:endParaRPr>
          </a:p>
          <a:p>
            <a:r>
              <a:rPr lang="en-US" sz="1200" b="0" i="0" u="none" strike="noStrike" kern="1200" dirty="0" smtClean="0">
                <a:solidFill>
                  <a:schemeClr val="tx1"/>
                </a:solidFill>
                <a:latin typeface="+mn-lt"/>
                <a:ea typeface="+mn-ea"/>
                <a:cs typeface="+mn-cs"/>
              </a:rPr>
              <a:t> </a:t>
            </a:r>
            <a:endParaRPr lang="en-US" sz="1200" b="0" i="0" u="none" kern="1200" dirty="0" smtClean="0">
              <a:solidFill>
                <a:schemeClr val="tx1"/>
              </a:solidFill>
              <a:latin typeface="+mn-lt"/>
              <a:ea typeface="+mn-ea"/>
              <a:cs typeface="+mn-cs"/>
            </a:endParaRPr>
          </a:p>
          <a:p>
            <a:pPr lvl="0"/>
            <a:r>
              <a:rPr lang="en-US" sz="1200" b="0" i="0" u="none" kern="1200" dirty="0" smtClean="0">
                <a:solidFill>
                  <a:schemeClr val="tx1"/>
                </a:solidFill>
                <a:latin typeface="+mn-lt"/>
                <a:ea typeface="+mn-ea"/>
                <a:cs typeface="+mn-cs"/>
              </a:rPr>
              <a:t>However, other factors appear to have an even greater influence on behaviors</a:t>
            </a:r>
          </a:p>
          <a:p>
            <a:r>
              <a:rPr lang="en-US" sz="1200" b="0" i="0" u="none" strike="noStrike" kern="1200" dirty="0" smtClean="0">
                <a:solidFill>
                  <a:schemeClr val="tx1"/>
                </a:solidFill>
                <a:latin typeface="+mn-lt"/>
                <a:ea typeface="+mn-ea"/>
                <a:cs typeface="+mn-cs"/>
              </a:rPr>
              <a:t> </a:t>
            </a:r>
            <a:endParaRPr lang="en-US" sz="1200" b="0" i="0" u="none" kern="1200" dirty="0" smtClean="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41</a:t>
            </a:fld>
            <a:endParaRPr lang="en-US"/>
          </a:p>
        </p:txBody>
      </p:sp>
    </p:spTree>
    <p:extLst>
      <p:ext uri="{BB962C8B-B14F-4D97-AF65-F5344CB8AC3E}">
        <p14:creationId xmlns:p14="http://schemas.microsoft.com/office/powerpoint/2010/main" val="21526313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lvl="0"/>
            <a:r>
              <a:rPr lang="en-US" sz="1200" u="none" kern="1200" dirty="0" smtClean="0">
                <a:solidFill>
                  <a:schemeClr val="tx1"/>
                </a:solidFill>
                <a:latin typeface="+mn-lt"/>
                <a:ea typeface="+mn-ea"/>
                <a:cs typeface="+mn-cs"/>
              </a:rPr>
              <a:t>Various frameworks and models exists</a:t>
            </a:r>
            <a:r>
              <a:rPr lang="en-US" sz="1200" u="none" kern="1200" baseline="0" dirty="0" smtClean="0">
                <a:solidFill>
                  <a:schemeClr val="tx1"/>
                </a:solidFill>
                <a:latin typeface="+mn-lt"/>
                <a:ea typeface="+mn-ea"/>
                <a:cs typeface="+mn-cs"/>
              </a:rPr>
              <a:t> that can help us understand </a:t>
            </a:r>
            <a:r>
              <a:rPr lang="en-US" sz="1200" u="none" kern="1200" baseline="0" dirty="0" err="1" smtClean="0">
                <a:solidFill>
                  <a:schemeClr val="tx1"/>
                </a:solidFill>
                <a:latin typeface="+mn-lt"/>
                <a:ea typeface="+mn-ea"/>
                <a:cs typeface="+mn-cs"/>
              </a:rPr>
              <a:t>handwashing</a:t>
            </a:r>
            <a:r>
              <a:rPr lang="en-US" sz="1200" u="none" kern="1200" baseline="0" dirty="0" smtClean="0">
                <a:solidFill>
                  <a:schemeClr val="tx1"/>
                </a:solidFill>
                <a:latin typeface="+mn-lt"/>
                <a:ea typeface="+mn-ea"/>
                <a:cs typeface="+mn-cs"/>
              </a:rPr>
              <a:t> and </a:t>
            </a:r>
            <a:r>
              <a:rPr lang="en-US" sz="1200" u="none" kern="1200" baseline="0" dirty="0" err="1" smtClean="0">
                <a:solidFill>
                  <a:schemeClr val="tx1"/>
                </a:solidFill>
                <a:latin typeface="+mn-lt"/>
                <a:ea typeface="+mn-ea"/>
                <a:cs typeface="+mn-cs"/>
              </a:rPr>
              <a:t>handwashing</a:t>
            </a:r>
            <a:r>
              <a:rPr lang="en-US" sz="1200" u="none" kern="1200" baseline="0" dirty="0" smtClean="0">
                <a:solidFill>
                  <a:schemeClr val="tx1"/>
                </a:solidFill>
                <a:latin typeface="+mn-lt"/>
                <a:ea typeface="+mn-ea"/>
                <a:cs typeface="+mn-cs"/>
              </a:rPr>
              <a:t> behaviors. May of these are </a:t>
            </a:r>
            <a:r>
              <a:rPr lang="en-US" sz="1200" u="none" kern="1200" baseline="0" dirty="0" err="1" smtClean="0">
                <a:solidFill>
                  <a:schemeClr val="tx1"/>
                </a:solidFill>
                <a:latin typeface="+mn-lt"/>
                <a:ea typeface="+mn-ea"/>
                <a:cs typeface="+mn-cs"/>
              </a:rPr>
              <a:t>handwashing</a:t>
            </a:r>
            <a:r>
              <a:rPr lang="en-US" sz="1200" u="none" kern="1200" baseline="0" dirty="0" smtClean="0">
                <a:solidFill>
                  <a:schemeClr val="tx1"/>
                </a:solidFill>
                <a:latin typeface="+mn-lt"/>
                <a:ea typeface="+mn-ea"/>
                <a:cs typeface="+mn-cs"/>
              </a:rPr>
              <a:t> specific. Some of these frameworks are more general to water, sanitation, and hygiene. Others are even more general and apply to all behaviors. </a:t>
            </a:r>
          </a:p>
          <a:p>
            <a:pPr lvl="0"/>
            <a:endParaRPr lang="en-US" sz="1200" u="none" kern="1200" baseline="0" dirty="0" smtClean="0">
              <a:solidFill>
                <a:schemeClr val="tx1"/>
              </a:solidFill>
              <a:latin typeface="+mn-lt"/>
              <a:ea typeface="+mn-ea"/>
              <a:cs typeface="+mn-cs"/>
            </a:endParaRPr>
          </a:p>
          <a:p>
            <a:pPr lvl="0"/>
            <a:r>
              <a:rPr lang="en-US" sz="1200" u="none" kern="1200" baseline="0" dirty="0" smtClean="0">
                <a:solidFill>
                  <a:schemeClr val="tx1"/>
                </a:solidFill>
                <a:latin typeface="+mn-lt"/>
                <a:ea typeface="+mn-ea"/>
                <a:cs typeface="+mn-cs"/>
              </a:rPr>
              <a:t>Different examples included in the slide above include:</a:t>
            </a:r>
            <a:r>
              <a:rPr lang="en-US" sz="1200" u="none" kern="1200" dirty="0" smtClean="0">
                <a:solidFill>
                  <a:schemeClr val="tx1"/>
                </a:solidFill>
                <a:latin typeface="+mn-lt"/>
                <a:ea typeface="+mn-ea"/>
                <a:cs typeface="+mn-cs"/>
              </a:rPr>
              <a:t/>
            </a:r>
            <a:br>
              <a:rPr lang="en-US" sz="1200" u="none" kern="1200" dirty="0" smtClean="0">
                <a:solidFill>
                  <a:schemeClr val="tx1"/>
                </a:solidFill>
                <a:latin typeface="+mn-lt"/>
                <a:ea typeface="+mn-ea"/>
                <a:cs typeface="+mn-cs"/>
              </a:rPr>
            </a:br>
            <a:r>
              <a:rPr lang="en-US" sz="1200" u="none" kern="1200" dirty="0" smtClean="0">
                <a:solidFill>
                  <a:schemeClr val="tx1"/>
                </a:solidFill>
                <a:latin typeface="+mn-lt"/>
                <a:ea typeface="+mn-ea"/>
                <a:cs typeface="+mn-cs"/>
              </a:rPr>
              <a:t>Eco-</a:t>
            </a:r>
            <a:r>
              <a:rPr lang="en-US" sz="1200" u="none" kern="1200" dirty="0" err="1" smtClean="0">
                <a:solidFill>
                  <a:schemeClr val="tx1"/>
                </a:solidFill>
                <a:latin typeface="+mn-lt"/>
                <a:ea typeface="+mn-ea"/>
                <a:cs typeface="+mn-cs"/>
              </a:rPr>
              <a:t>evo</a:t>
            </a:r>
            <a:r>
              <a:rPr lang="en-US" sz="1200" u="none" kern="1200" dirty="0" smtClean="0">
                <a:solidFill>
                  <a:schemeClr val="tx1"/>
                </a:solidFill>
                <a:latin typeface="+mn-lt"/>
                <a:ea typeface="+mn-ea"/>
                <a:cs typeface="+mn-cs"/>
              </a:rPr>
              <a:t> approach:</a:t>
            </a:r>
            <a:r>
              <a:rPr lang="en-US" sz="1200" u="none" kern="1200" baseline="0" dirty="0" smtClean="0">
                <a:solidFill>
                  <a:schemeClr val="tx1"/>
                </a:solidFill>
                <a:latin typeface="+mn-lt"/>
                <a:ea typeface="+mn-ea"/>
                <a:cs typeface="+mn-cs"/>
              </a:rPr>
              <a:t> This model</a:t>
            </a:r>
            <a:r>
              <a:rPr lang="en-US" sz="1200" u="none" kern="1200" dirty="0" smtClean="0">
                <a:solidFill>
                  <a:schemeClr val="tx1"/>
                </a:solidFill>
                <a:latin typeface="+mn-lt"/>
                <a:ea typeface="+mn-ea"/>
                <a:cs typeface="+mn-cs"/>
              </a:rPr>
              <a:t> is based on evolutionary psychology and how our brains have evolved over time.</a:t>
            </a:r>
            <a:r>
              <a:rPr lang="en-US" sz="1200" u="none" kern="1200" baseline="0" dirty="0" smtClean="0">
                <a:solidFill>
                  <a:schemeClr val="tx1"/>
                </a:solidFill>
                <a:latin typeface="+mn-lt"/>
                <a:ea typeface="+mn-ea"/>
                <a:cs typeface="+mn-cs"/>
              </a:rPr>
              <a:t> It is a general behavior change framework that was developed by </a:t>
            </a:r>
            <a:r>
              <a:rPr lang="en-US" sz="1200" u="none" kern="1200" baseline="0" dirty="0" err="1" smtClean="0">
                <a:solidFill>
                  <a:schemeClr val="tx1"/>
                </a:solidFill>
                <a:latin typeface="+mn-lt"/>
                <a:ea typeface="+mn-ea"/>
                <a:cs typeface="+mn-cs"/>
              </a:rPr>
              <a:t>handwashing</a:t>
            </a:r>
            <a:r>
              <a:rPr lang="en-US" sz="1200" u="none" kern="1200" baseline="0" dirty="0" smtClean="0">
                <a:solidFill>
                  <a:schemeClr val="tx1"/>
                </a:solidFill>
                <a:latin typeface="+mn-lt"/>
                <a:ea typeface="+mn-ea"/>
                <a:cs typeface="+mn-cs"/>
              </a:rPr>
              <a:t> researchers.</a:t>
            </a:r>
            <a:endParaRPr lang="en-US" sz="1200" u="none" kern="1200" dirty="0" smtClean="0">
              <a:solidFill>
                <a:schemeClr val="tx1"/>
              </a:solidFill>
              <a:latin typeface="+mn-lt"/>
              <a:ea typeface="+mn-ea"/>
              <a:cs typeface="+mn-cs"/>
            </a:endParaRPr>
          </a:p>
          <a:p>
            <a:r>
              <a:rPr lang="en-US" sz="1200" u="none" strike="noStrike" kern="1200" dirty="0" smtClean="0">
                <a:solidFill>
                  <a:schemeClr val="tx1"/>
                </a:solidFill>
                <a:latin typeface="+mn-lt"/>
                <a:ea typeface="+mn-ea"/>
                <a:cs typeface="+mn-cs"/>
              </a:rPr>
              <a:t> </a:t>
            </a:r>
            <a:endParaRPr lang="en-US" sz="1200" u="none" kern="1200" dirty="0" smtClean="0">
              <a:solidFill>
                <a:schemeClr val="tx1"/>
              </a:solidFill>
              <a:latin typeface="+mn-lt"/>
              <a:ea typeface="+mn-ea"/>
              <a:cs typeface="+mn-cs"/>
            </a:endParaRPr>
          </a:p>
          <a:p>
            <a:pPr lvl="0"/>
            <a:r>
              <a:rPr lang="en-US" sz="1200" u="none" kern="1200" dirty="0" smtClean="0">
                <a:solidFill>
                  <a:schemeClr val="tx1"/>
                </a:solidFill>
                <a:latin typeface="+mn-lt"/>
                <a:ea typeface="+mn-ea"/>
                <a:cs typeface="+mn-cs"/>
              </a:rPr>
              <a:t>The integrated Behavioral model for WASH is a behavioral theory</a:t>
            </a:r>
            <a:r>
              <a:rPr lang="en-US" sz="1200" u="none" kern="1200" baseline="0" dirty="0" smtClean="0">
                <a:solidFill>
                  <a:schemeClr val="tx1"/>
                </a:solidFill>
                <a:latin typeface="+mn-lt"/>
                <a:ea typeface="+mn-ea"/>
                <a:cs typeface="+mn-cs"/>
              </a:rPr>
              <a:t> that is related to the social-ecological model of human behavior. It </a:t>
            </a:r>
            <a:r>
              <a:rPr lang="en-US" sz="1200" u="none" kern="1200" dirty="0" smtClean="0">
                <a:solidFill>
                  <a:schemeClr val="tx1"/>
                </a:solidFill>
                <a:latin typeface="+mn-lt"/>
                <a:ea typeface="+mn-ea"/>
                <a:cs typeface="+mn-cs"/>
              </a:rPr>
              <a:t>is designed to be generalizable across water, sanitation and hygiene.</a:t>
            </a:r>
          </a:p>
          <a:p>
            <a:pPr lvl="0"/>
            <a:r>
              <a:rPr lang="en-US" sz="1200" u="none" kern="1200" dirty="0" smtClean="0">
                <a:solidFill>
                  <a:schemeClr val="tx1"/>
                </a:solidFill>
                <a:latin typeface="+mn-lt"/>
                <a:ea typeface="+mn-ea"/>
                <a:cs typeface="+mn-cs"/>
              </a:rPr>
              <a:t/>
            </a:r>
            <a:br>
              <a:rPr lang="en-US" sz="1200" u="none" kern="1200" dirty="0" smtClean="0">
                <a:solidFill>
                  <a:schemeClr val="tx1"/>
                </a:solidFill>
                <a:latin typeface="+mn-lt"/>
                <a:ea typeface="+mn-ea"/>
                <a:cs typeface="+mn-cs"/>
              </a:rPr>
            </a:br>
            <a:r>
              <a:rPr lang="en-US" sz="1200" u="none" kern="1200" dirty="0" smtClean="0">
                <a:solidFill>
                  <a:schemeClr val="tx1"/>
                </a:solidFill>
                <a:latin typeface="+mn-lt"/>
                <a:ea typeface="+mn-ea"/>
                <a:cs typeface="+mn-cs"/>
              </a:rPr>
              <a:t>The FOAM-framework, described</a:t>
            </a:r>
            <a:r>
              <a:rPr lang="en-US" sz="1200" u="none" kern="1200" baseline="0" dirty="0" smtClean="0">
                <a:solidFill>
                  <a:schemeClr val="tx1"/>
                </a:solidFill>
                <a:latin typeface="+mn-lt"/>
                <a:ea typeface="+mn-ea"/>
                <a:cs typeface="+mn-cs"/>
              </a:rPr>
              <a:t> in the document “Introducing FOAM” is a systematic framework for </a:t>
            </a:r>
            <a:r>
              <a:rPr lang="en-US" sz="1200" u="none" kern="1200" dirty="0" smtClean="0">
                <a:solidFill>
                  <a:schemeClr val="tx1"/>
                </a:solidFill>
                <a:latin typeface="+mn-lt"/>
                <a:ea typeface="+mn-ea"/>
                <a:cs typeface="+mn-cs"/>
              </a:rPr>
              <a:t>analyzing </a:t>
            </a:r>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 behaviors and developing interventions that target these</a:t>
            </a:r>
            <a:r>
              <a:rPr lang="en-US" sz="1200" u="none" kern="1200" baseline="0" dirty="0" smtClean="0">
                <a:solidFill>
                  <a:schemeClr val="tx1"/>
                </a:solidFill>
                <a:latin typeface="+mn-lt"/>
                <a:ea typeface="+mn-ea"/>
                <a:cs typeface="+mn-cs"/>
              </a:rPr>
              <a:t> behaviors. It was </a:t>
            </a:r>
            <a:r>
              <a:rPr lang="en-US" sz="1200" u="none" kern="1200" dirty="0" smtClean="0">
                <a:solidFill>
                  <a:schemeClr val="tx1"/>
                </a:solidFill>
                <a:latin typeface="+mn-lt"/>
                <a:ea typeface="+mn-ea"/>
                <a:cs typeface="+mn-cs"/>
              </a:rPr>
              <a:t>developed by the World Bank</a:t>
            </a:r>
          </a:p>
          <a:p>
            <a:r>
              <a:rPr lang="en-US" sz="1200" u="none" strike="noStrike" kern="1200" dirty="0" smtClean="0">
                <a:solidFill>
                  <a:schemeClr val="tx1"/>
                </a:solidFill>
                <a:latin typeface="+mn-lt"/>
                <a:ea typeface="+mn-ea"/>
                <a:cs typeface="+mn-cs"/>
              </a:rPr>
              <a:t> </a:t>
            </a:r>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Each has its own strengths and advantages</a:t>
            </a:r>
          </a:p>
          <a:p>
            <a:endParaRPr lang="fr-FR" dirty="0"/>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42</a:t>
            </a:fld>
            <a:endParaRPr lang="en-US"/>
          </a:p>
        </p:txBody>
      </p:sp>
    </p:spTree>
    <p:extLst>
      <p:ext uri="{BB962C8B-B14F-4D97-AF65-F5344CB8AC3E}">
        <p14:creationId xmlns:p14="http://schemas.microsoft.com/office/powerpoint/2010/main" val="41707151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For the purposes</a:t>
            </a:r>
            <a:r>
              <a:rPr lang="en-US" sz="1200" u="none" kern="1200" baseline="0" dirty="0" smtClean="0">
                <a:solidFill>
                  <a:schemeClr val="tx1"/>
                </a:solidFill>
                <a:latin typeface="+mn-lt"/>
                <a:ea typeface="+mn-ea"/>
                <a:cs typeface="+mn-cs"/>
              </a:rPr>
              <a:t> of our discussion, w</a:t>
            </a:r>
            <a:r>
              <a:rPr lang="en-US" sz="1200" u="none" kern="1200" dirty="0" smtClean="0">
                <a:solidFill>
                  <a:schemeClr val="tx1"/>
                </a:solidFill>
                <a:latin typeface="+mn-lt"/>
                <a:ea typeface="+mn-ea"/>
                <a:cs typeface="+mn-cs"/>
              </a:rPr>
              <a:t>e</a:t>
            </a:r>
            <a:r>
              <a:rPr lang="en-US" sz="1200" u="none" kern="1200" baseline="0" dirty="0" smtClean="0">
                <a:solidFill>
                  <a:schemeClr val="tx1"/>
                </a:solidFill>
                <a:latin typeface="+mn-lt"/>
                <a:ea typeface="+mn-ea"/>
                <a:cs typeface="+mn-cs"/>
              </a:rPr>
              <a:t> will focus on a simple</a:t>
            </a:r>
            <a:r>
              <a:rPr lang="en-US" sz="1200" u="none" kern="1200" dirty="0" smtClean="0">
                <a:solidFill>
                  <a:schemeClr val="tx1"/>
                </a:solidFill>
                <a:latin typeface="+mn-lt"/>
                <a:ea typeface="+mn-ea"/>
                <a:cs typeface="+mn-cs"/>
              </a:rPr>
              <a:t> is a framework by Val Curtis and</a:t>
            </a:r>
            <a:r>
              <a:rPr lang="en-US" sz="1200" u="none" kern="1200" baseline="0" dirty="0" smtClean="0">
                <a:solidFill>
                  <a:schemeClr val="tx1"/>
                </a:solidFill>
                <a:latin typeface="+mn-lt"/>
                <a:ea typeface="+mn-ea"/>
                <a:cs typeface="+mn-cs"/>
              </a:rPr>
              <a:t> researchers at the London School of Tropical Medicine. This was proposed based on formative research activities in a number of countries and subsequently adapted for an article published in Lancet infectious disease in 2011.</a:t>
            </a:r>
            <a:endParaRPr lang="en-US" sz="1200" u="none" kern="1200" dirty="0" smtClean="0">
              <a:solidFill>
                <a:schemeClr val="tx1"/>
              </a:solidFill>
              <a:latin typeface="+mn-lt"/>
              <a:ea typeface="+mn-ea"/>
              <a:cs typeface="+mn-cs"/>
            </a:endParaRPr>
          </a:p>
          <a:p>
            <a:r>
              <a:rPr lang="en-US" sz="1200" u="none" strike="noStrike" kern="1200" dirty="0" smtClean="0">
                <a:solidFill>
                  <a:schemeClr val="tx1"/>
                </a:solidFill>
                <a:latin typeface="+mn-lt"/>
                <a:ea typeface="+mn-ea"/>
                <a:cs typeface="+mn-cs"/>
              </a:rPr>
              <a:t> </a:t>
            </a:r>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The framework positions behavior  -</a:t>
            </a:r>
            <a:r>
              <a:rPr lang="en-US" sz="1200" u="none" kern="1200" baseline="0" dirty="0" smtClean="0">
                <a:solidFill>
                  <a:schemeClr val="tx1"/>
                </a:solidFill>
                <a:latin typeface="+mn-lt"/>
                <a:ea typeface="+mn-ea"/>
                <a:cs typeface="+mn-cs"/>
              </a:rPr>
              <a:t> here </a:t>
            </a:r>
            <a:r>
              <a:rPr lang="en-US" sz="1200" u="none" kern="1200" baseline="0" dirty="0" err="1" smtClean="0">
                <a:solidFill>
                  <a:schemeClr val="tx1"/>
                </a:solidFill>
                <a:latin typeface="+mn-lt"/>
                <a:ea typeface="+mn-ea"/>
                <a:cs typeface="+mn-cs"/>
              </a:rPr>
              <a:t>handwashing</a:t>
            </a:r>
            <a:r>
              <a:rPr lang="en-US" sz="1200" u="none" kern="1200" baseline="0" dirty="0" smtClean="0">
                <a:solidFill>
                  <a:schemeClr val="tx1"/>
                </a:solidFill>
                <a:latin typeface="+mn-lt"/>
                <a:ea typeface="+mn-ea"/>
                <a:cs typeface="+mn-cs"/>
              </a:rPr>
              <a:t> with soap - </a:t>
            </a:r>
            <a:r>
              <a:rPr lang="en-US" sz="1200" u="none" kern="1200" dirty="0" smtClean="0">
                <a:solidFill>
                  <a:schemeClr val="tx1"/>
                </a:solidFill>
                <a:latin typeface="+mn-lt"/>
                <a:ea typeface="+mn-ea"/>
                <a:cs typeface="+mn-cs"/>
              </a:rPr>
              <a:t>as being influenced by first cognitive</a:t>
            </a:r>
            <a:r>
              <a:rPr lang="en-US" sz="1200" u="none" kern="1200" baseline="0" dirty="0" smtClean="0">
                <a:solidFill>
                  <a:schemeClr val="tx1"/>
                </a:solidFill>
                <a:latin typeface="+mn-lt"/>
                <a:ea typeface="+mn-ea"/>
                <a:cs typeface="+mn-cs"/>
              </a:rPr>
              <a:t> factors – or the </a:t>
            </a:r>
            <a:r>
              <a:rPr lang="en-US" sz="1200" u="none" kern="1200" dirty="0" smtClean="0">
                <a:solidFill>
                  <a:schemeClr val="tx1"/>
                </a:solidFill>
                <a:latin typeface="+mn-lt"/>
                <a:ea typeface="+mn-ea"/>
                <a:cs typeface="+mn-cs"/>
              </a:rPr>
              <a:t>brain.</a:t>
            </a:r>
            <a:r>
              <a:rPr lang="en-US" sz="1200" u="none" kern="1200" baseline="0" dirty="0" smtClean="0">
                <a:solidFill>
                  <a:schemeClr val="tx1"/>
                </a:solidFill>
                <a:latin typeface="+mn-lt"/>
                <a:ea typeface="+mn-ea"/>
                <a:cs typeface="+mn-cs"/>
              </a:rPr>
              <a:t> The brain is, in turn, </a:t>
            </a:r>
            <a:r>
              <a:rPr lang="en-US" sz="1200" u="none" kern="1200" dirty="0" smtClean="0">
                <a:solidFill>
                  <a:schemeClr val="tx1"/>
                </a:solidFill>
                <a:latin typeface="+mn-lt"/>
                <a:ea typeface="+mn-ea"/>
                <a:cs typeface="+mn-cs"/>
              </a:rPr>
              <a:t>shaped by the broader environment. Environment</a:t>
            </a:r>
            <a:r>
              <a:rPr lang="en-US" sz="1200" u="none" kern="1200" baseline="0" dirty="0" smtClean="0">
                <a:solidFill>
                  <a:schemeClr val="tx1"/>
                </a:solidFill>
                <a:latin typeface="+mn-lt"/>
                <a:ea typeface="+mn-ea"/>
                <a:cs typeface="+mn-cs"/>
              </a:rPr>
              <a:t> here means means more than a natural environment but rather the s</a:t>
            </a:r>
            <a:r>
              <a:rPr lang="en-US" sz="1200" u="none" kern="1200" dirty="0" smtClean="0">
                <a:solidFill>
                  <a:schemeClr val="tx1"/>
                </a:solidFill>
                <a:latin typeface="+mn-lt"/>
                <a:ea typeface="+mn-ea"/>
                <a:cs typeface="+mn-cs"/>
              </a:rPr>
              <a:t>ocial, physical and biological. </a:t>
            </a:r>
          </a:p>
          <a:p>
            <a:r>
              <a:rPr lang="en-US" sz="1200" u="none" kern="1200" dirty="0" smtClean="0">
                <a:solidFill>
                  <a:schemeClr val="tx1"/>
                </a:solidFill>
                <a:latin typeface="+mn-lt"/>
                <a:ea typeface="+mn-ea"/>
                <a:cs typeface="+mn-cs"/>
              </a:rPr>
              <a:t/>
            </a:r>
            <a:br>
              <a:rPr lang="en-US" sz="1200" u="none" kern="1200" dirty="0" smtClean="0">
                <a:solidFill>
                  <a:schemeClr val="tx1"/>
                </a:solidFill>
                <a:latin typeface="+mn-lt"/>
                <a:ea typeface="+mn-ea"/>
                <a:cs typeface="+mn-cs"/>
              </a:rPr>
            </a:br>
            <a:r>
              <a:rPr lang="en-US" sz="1200" u="none" kern="1200" dirty="0" smtClean="0">
                <a:solidFill>
                  <a:schemeClr val="tx1"/>
                </a:solidFill>
                <a:latin typeface="+mn-lt"/>
                <a:ea typeface="+mn-ea"/>
                <a:cs typeface="+mn-cs"/>
              </a:rPr>
              <a:t>This is one of multiple frameworks</a:t>
            </a:r>
            <a:r>
              <a:rPr lang="en-US" sz="1200" u="none" kern="1200" baseline="0" dirty="0" smtClean="0">
                <a:solidFill>
                  <a:schemeClr val="tx1"/>
                </a:solidFill>
                <a:latin typeface="+mn-lt"/>
                <a:ea typeface="+mn-ea"/>
                <a:cs typeface="+mn-cs"/>
              </a:rPr>
              <a:t> we can use. And we have deliberately chosen one with fewer determinants in order for us to have time to go through it. </a:t>
            </a:r>
            <a:endParaRPr lang="en-US" sz="1200" u="none" kern="1200" dirty="0" smtClean="0">
              <a:solidFill>
                <a:schemeClr val="tx1"/>
              </a:solidFill>
              <a:latin typeface="+mn-lt"/>
              <a:ea typeface="+mn-ea"/>
              <a:cs typeface="+mn-cs"/>
            </a:endParaRPr>
          </a:p>
          <a:p>
            <a:r>
              <a:rPr lang="en-US" sz="1200" u="none" strike="noStrike" kern="1200" dirty="0" smtClean="0">
                <a:solidFill>
                  <a:schemeClr val="tx1"/>
                </a:solidFill>
                <a:latin typeface="+mn-lt"/>
                <a:ea typeface="+mn-ea"/>
                <a:cs typeface="+mn-cs"/>
              </a:rPr>
              <a:t> </a:t>
            </a:r>
            <a:endParaRPr lang="en-US" sz="1200" u="none"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43</a:t>
            </a:fld>
            <a:endParaRPr lang="en-US"/>
          </a:p>
        </p:txBody>
      </p:sp>
    </p:spTree>
    <p:extLst>
      <p:ext uri="{BB962C8B-B14F-4D97-AF65-F5344CB8AC3E}">
        <p14:creationId xmlns:p14="http://schemas.microsoft.com/office/powerpoint/2010/main" val="184576044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dirty="0" smtClean="0">
                <a:solidFill>
                  <a:schemeClr val="tx1"/>
                </a:solidFill>
                <a:latin typeface="+mn-lt"/>
                <a:ea typeface="+mn-ea"/>
                <a:cs typeface="+mn-cs"/>
              </a:rPr>
              <a:t>Let’s start with the brain</a:t>
            </a:r>
          </a:p>
          <a:p>
            <a:r>
              <a:rPr lang="en-US" sz="1200" u="none" strike="noStrike" kern="1200" dirty="0" smtClean="0">
                <a:solidFill>
                  <a:schemeClr val="tx1"/>
                </a:solidFill>
                <a:latin typeface="+mn-lt"/>
                <a:ea typeface="+mn-ea"/>
                <a:cs typeface="+mn-cs"/>
              </a:rPr>
              <a:t> </a:t>
            </a:r>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Planning refers to the pursuit</a:t>
            </a:r>
            <a:r>
              <a:rPr lang="en-US" sz="1200" u="none" kern="1200" baseline="0" dirty="0" smtClean="0">
                <a:solidFill>
                  <a:schemeClr val="tx1"/>
                </a:solidFill>
                <a:latin typeface="+mn-lt"/>
                <a:ea typeface="+mn-ea"/>
                <a:cs typeface="+mn-cs"/>
              </a:rPr>
              <a:t> of long-term objectives. This can be a long-term plan for keeping and individual or family free from disease or also teaching a child manners and passing down proper hygiene to the next generation.</a:t>
            </a:r>
            <a:endParaRPr lang="en-US" sz="1200" u="none" kern="1200" dirty="0" smtClean="0">
              <a:solidFill>
                <a:schemeClr val="tx1"/>
              </a:solidFill>
              <a:latin typeface="+mn-lt"/>
              <a:ea typeface="+mn-ea"/>
              <a:cs typeface="+mn-cs"/>
            </a:endParaRPr>
          </a:p>
          <a:p>
            <a:r>
              <a:rPr lang="en-US" sz="1200" u="none" strike="noStrike" kern="1200" dirty="0" smtClean="0">
                <a:solidFill>
                  <a:schemeClr val="tx1"/>
                </a:solidFill>
                <a:latin typeface="+mn-lt"/>
                <a:ea typeface="+mn-ea"/>
                <a:cs typeface="+mn-cs"/>
              </a:rPr>
              <a:t> </a:t>
            </a:r>
            <a:endParaRPr lang="en-US" sz="1200" u="none" kern="1200" dirty="0" smtClean="0">
              <a:solidFill>
                <a:schemeClr val="tx1"/>
              </a:solidFill>
              <a:latin typeface="+mn-lt"/>
              <a:ea typeface="+mn-ea"/>
              <a:cs typeface="+mn-cs"/>
            </a:endParaRPr>
          </a:p>
          <a:p>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 can be seen as the foundation for protecting and maintaining health and a healthy environment.</a:t>
            </a:r>
            <a:r>
              <a:rPr lang="en-US" sz="1200" u="none" kern="1200" baseline="0" dirty="0" smtClean="0">
                <a:solidFill>
                  <a:schemeClr val="tx1"/>
                </a:solidFill>
                <a:latin typeface="+mn-lt"/>
                <a:ea typeface="+mn-ea"/>
                <a:cs typeface="+mn-cs"/>
              </a:rPr>
              <a:t> This provides an opportunity to </a:t>
            </a:r>
            <a:r>
              <a:rPr lang="en-US" sz="1200" u="none" kern="1200" dirty="0" smtClean="0">
                <a:solidFill>
                  <a:schemeClr val="tx1"/>
                </a:solidFill>
                <a:latin typeface="+mn-lt"/>
                <a:ea typeface="+mn-ea"/>
                <a:cs typeface="+mn-cs"/>
              </a:rPr>
              <a:t>teach children the importance of good hygiene and manners to children</a:t>
            </a:r>
          </a:p>
          <a:p>
            <a:r>
              <a:rPr lang="en-US" sz="1200" u="none" strike="noStrike" kern="1200" dirty="0" smtClean="0">
                <a:solidFill>
                  <a:schemeClr val="tx1"/>
                </a:solidFill>
                <a:latin typeface="+mn-lt"/>
                <a:ea typeface="+mn-ea"/>
                <a:cs typeface="+mn-cs"/>
              </a:rPr>
              <a:t> </a:t>
            </a:r>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This should not be confused with planning to avoid the risk of an outbreak of immediate disease threat,</a:t>
            </a:r>
            <a:r>
              <a:rPr lang="en-US" sz="1200" u="none" kern="1200" baseline="0" dirty="0" smtClean="0">
                <a:solidFill>
                  <a:schemeClr val="tx1"/>
                </a:solidFill>
                <a:latin typeface="+mn-lt"/>
                <a:ea typeface="+mn-ea"/>
                <a:cs typeface="+mn-cs"/>
              </a:rPr>
              <a:t> it is </a:t>
            </a:r>
            <a:r>
              <a:rPr lang="en-US" sz="1200" u="none" kern="1200" dirty="0" smtClean="0">
                <a:solidFill>
                  <a:schemeClr val="tx1"/>
                </a:solidFill>
                <a:latin typeface="+mn-lt"/>
                <a:ea typeface="+mn-ea"/>
                <a:cs typeface="+mn-cs"/>
              </a:rPr>
              <a:t>more about general hygiene and planning for the future</a:t>
            </a:r>
          </a:p>
          <a:p>
            <a:r>
              <a:rPr lang="en-US" sz="1200" u="none" strike="noStrike" kern="1200" dirty="0" smtClean="0">
                <a:solidFill>
                  <a:schemeClr val="tx1"/>
                </a:solidFill>
                <a:latin typeface="+mn-lt"/>
                <a:ea typeface="+mn-ea"/>
                <a:cs typeface="+mn-cs"/>
              </a:rPr>
              <a:t> </a:t>
            </a:r>
            <a:endParaRPr lang="en-US" sz="1200" u="none"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98FEC81-807F-8B46-A086-C9AA4ACD546D}" type="slidenum">
              <a:rPr lang="en-US" smtClean="0">
                <a:solidFill>
                  <a:prstClr val="black"/>
                </a:solidFill>
                <a:latin typeface="Calibri"/>
              </a:rPr>
              <a:pPr/>
              <a:t>44</a:t>
            </a:fld>
            <a:endParaRPr lang="en-US">
              <a:solidFill>
                <a:prstClr val="black"/>
              </a:solidFill>
              <a:latin typeface="Calibri"/>
            </a:endParaRPr>
          </a:p>
        </p:txBody>
      </p:sp>
    </p:spTree>
    <p:extLst>
      <p:ext uri="{BB962C8B-B14F-4D97-AF65-F5344CB8AC3E}">
        <p14:creationId xmlns:p14="http://schemas.microsoft.com/office/powerpoint/2010/main" val="36960456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The</a:t>
            </a:r>
            <a:r>
              <a:rPr lang="en-US" sz="1200" u="none" kern="1200" baseline="0" dirty="0" smtClean="0">
                <a:solidFill>
                  <a:schemeClr val="tx1"/>
                </a:solidFill>
                <a:latin typeface="+mn-lt"/>
                <a:ea typeface="+mn-ea"/>
                <a:cs typeface="+mn-cs"/>
              </a:rPr>
              <a:t> Community Health Club model is one example of an intervention that incorporates aspects of planning for behavior change.</a:t>
            </a:r>
            <a:endParaRPr lang="en-US" sz="1200" u="none" kern="1200" dirty="0" smtClean="0">
              <a:solidFill>
                <a:schemeClr val="tx1"/>
              </a:solidFill>
              <a:latin typeface="+mn-lt"/>
              <a:ea typeface="+mn-ea"/>
              <a:cs typeface="+mn-cs"/>
            </a:endParaRPr>
          </a:p>
          <a:p>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This</a:t>
            </a:r>
            <a:r>
              <a:rPr lang="en-US" sz="1200" u="none" kern="1200" baseline="0" dirty="0" smtClean="0">
                <a:solidFill>
                  <a:schemeClr val="tx1"/>
                </a:solidFill>
                <a:latin typeface="+mn-lt"/>
                <a:ea typeface="+mn-ea"/>
                <a:cs typeface="+mn-cs"/>
              </a:rPr>
              <a:t> intervention </a:t>
            </a:r>
            <a:r>
              <a:rPr lang="en-US" sz="1200" u="none" kern="1200" dirty="0" smtClean="0">
                <a:solidFill>
                  <a:schemeClr val="tx1"/>
                </a:solidFill>
                <a:latin typeface="+mn-lt"/>
                <a:ea typeface="+mn-ea"/>
                <a:cs typeface="+mn-cs"/>
              </a:rPr>
              <a:t>model was pioneered in southern Africa, expanded to Latin America and the Caribbean.</a:t>
            </a:r>
            <a:r>
              <a:rPr lang="en-US" sz="1200" u="none" kern="1200" baseline="0" dirty="0" smtClean="0">
                <a:solidFill>
                  <a:schemeClr val="tx1"/>
                </a:solidFill>
                <a:latin typeface="+mn-lt"/>
                <a:ea typeface="+mn-ea"/>
                <a:cs typeface="+mn-cs"/>
              </a:rPr>
              <a:t> It is a m</a:t>
            </a:r>
            <a:r>
              <a:rPr lang="en-US" sz="1200" u="none" kern="1200" dirty="0" smtClean="0">
                <a:solidFill>
                  <a:schemeClr val="tx1"/>
                </a:solidFill>
                <a:latin typeface="+mn-lt"/>
                <a:ea typeface="+mn-ea"/>
                <a:cs typeface="+mn-cs"/>
              </a:rPr>
              <a:t>ulti-stage, long-term community engagement model (not just a mass media campaign) </a:t>
            </a:r>
          </a:p>
          <a:p>
            <a:r>
              <a:rPr lang="en-US" sz="1200" u="none" strike="noStrike" kern="1200" dirty="0" smtClean="0">
                <a:solidFill>
                  <a:schemeClr val="tx1"/>
                </a:solidFill>
                <a:latin typeface="+mn-lt"/>
                <a:ea typeface="+mn-ea"/>
                <a:cs typeface="+mn-cs"/>
              </a:rPr>
              <a:t> </a:t>
            </a:r>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There</a:t>
            </a:r>
            <a:r>
              <a:rPr lang="en-US" sz="1200" u="none" kern="1200" baseline="0" dirty="0" smtClean="0">
                <a:solidFill>
                  <a:schemeClr val="tx1"/>
                </a:solidFill>
                <a:latin typeface="+mn-lt"/>
                <a:ea typeface="+mn-ea"/>
                <a:cs typeface="+mn-cs"/>
              </a:rPr>
              <a:t> are many steps in the Community Health Club model, but i</a:t>
            </a:r>
            <a:r>
              <a:rPr lang="en-US" sz="1200" u="none" kern="1200" dirty="0" smtClean="0">
                <a:solidFill>
                  <a:schemeClr val="tx1"/>
                </a:solidFill>
                <a:latin typeface="+mn-lt"/>
                <a:ea typeface="+mn-ea"/>
                <a:cs typeface="+mn-cs"/>
              </a:rPr>
              <a:t>n brief:</a:t>
            </a:r>
          </a:p>
          <a:p>
            <a:r>
              <a:rPr lang="en-US" sz="1200" u="none" kern="1200" dirty="0" smtClean="0">
                <a:solidFill>
                  <a:schemeClr val="tx1"/>
                </a:solidFill>
                <a:latin typeface="+mn-lt"/>
                <a:ea typeface="+mn-ea"/>
                <a:cs typeface="+mn-cs"/>
              </a:rPr>
              <a:t>– Health clubs are introduced to the local community by the implementing organization.</a:t>
            </a:r>
          </a:p>
          <a:p>
            <a:r>
              <a:rPr lang="en-US" sz="1200" u="none" kern="1200" dirty="0" smtClean="0">
                <a:solidFill>
                  <a:schemeClr val="tx1"/>
                </a:solidFill>
                <a:latin typeface="+mn-lt"/>
                <a:ea typeface="+mn-ea"/>
                <a:cs typeface="+mn-cs"/>
              </a:rPr>
              <a:t>– Membership is free and voluntary.</a:t>
            </a:r>
            <a:r>
              <a:rPr lang="en-US" sz="1200" u="none" kern="1200" baseline="0" dirty="0" smtClean="0">
                <a:solidFill>
                  <a:schemeClr val="tx1"/>
                </a:solidFill>
                <a:latin typeface="+mn-lt"/>
                <a:ea typeface="+mn-ea"/>
                <a:cs typeface="+mn-cs"/>
              </a:rPr>
              <a:t> The clubs offer not only a training program and an avenue for engaging the community, they also offer community members a new social outlet.</a:t>
            </a:r>
          </a:p>
          <a:p>
            <a:r>
              <a:rPr lang="en-US" sz="1200" u="none" kern="1200" dirty="0" smtClean="0">
                <a:solidFill>
                  <a:schemeClr val="tx1"/>
                </a:solidFill>
                <a:latin typeface="+mn-lt"/>
                <a:ea typeface="+mn-ea"/>
                <a:cs typeface="+mn-cs"/>
              </a:rPr>
              <a:t>– A local steering committees is elected by the club</a:t>
            </a:r>
            <a:r>
              <a:rPr lang="en-US" sz="1200" u="none" kern="1200" baseline="0" dirty="0" smtClean="0">
                <a:solidFill>
                  <a:schemeClr val="tx1"/>
                </a:solidFill>
                <a:latin typeface="+mn-lt"/>
                <a:ea typeface="+mn-ea"/>
                <a:cs typeface="+mn-cs"/>
              </a:rPr>
              <a:t> members </a:t>
            </a:r>
            <a:r>
              <a:rPr lang="en-US" sz="1200" u="none" kern="1200" dirty="0" smtClean="0">
                <a:solidFill>
                  <a:schemeClr val="tx1"/>
                </a:solidFill>
                <a:latin typeface="+mn-lt"/>
                <a:ea typeface="+mn-ea"/>
                <a:cs typeface="+mn-cs"/>
              </a:rPr>
              <a:t>participants.</a:t>
            </a:r>
          </a:p>
          <a:p>
            <a:r>
              <a:rPr lang="en-US" sz="1200" u="none" kern="1200" dirty="0" smtClean="0">
                <a:solidFill>
                  <a:schemeClr val="tx1"/>
                </a:solidFill>
                <a:latin typeface="+mn-lt"/>
                <a:ea typeface="+mn-ea"/>
                <a:cs typeface="+mn-cs"/>
              </a:rPr>
              <a:t>– Clubs meet weekly</a:t>
            </a:r>
            <a:r>
              <a:rPr lang="en-US" sz="1200" u="none" kern="1200" baseline="0" dirty="0" smtClean="0">
                <a:solidFill>
                  <a:schemeClr val="tx1"/>
                </a:solidFill>
                <a:latin typeface="+mn-lt"/>
                <a:ea typeface="+mn-ea"/>
                <a:cs typeface="+mn-cs"/>
              </a:rPr>
              <a:t> and </a:t>
            </a:r>
            <a:r>
              <a:rPr lang="en-US" sz="1200" u="none" kern="1200" dirty="0" smtClean="0">
                <a:solidFill>
                  <a:schemeClr val="tx1"/>
                </a:solidFill>
                <a:latin typeface="+mn-lt"/>
                <a:ea typeface="+mn-ea"/>
                <a:cs typeface="+mn-cs"/>
              </a:rPr>
              <a:t>each session focuses on a specific hygiene related topic</a:t>
            </a:r>
          </a:p>
          <a:p>
            <a:r>
              <a:rPr lang="en-US" sz="1200" b="1" u="none" strike="noStrike" kern="1200" dirty="0" smtClean="0">
                <a:solidFill>
                  <a:schemeClr val="tx1"/>
                </a:solidFill>
                <a:latin typeface="+mn-lt"/>
                <a:ea typeface="+mn-ea"/>
                <a:cs typeface="+mn-cs"/>
              </a:rPr>
              <a:t> </a:t>
            </a:r>
            <a:endParaRPr lang="en-US" sz="1200" u="none"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45</a:t>
            </a:fld>
            <a:endParaRPr lang="en-US"/>
          </a:p>
        </p:txBody>
      </p:sp>
    </p:spTree>
    <p:extLst>
      <p:ext uri="{BB962C8B-B14F-4D97-AF65-F5344CB8AC3E}">
        <p14:creationId xmlns:p14="http://schemas.microsoft.com/office/powerpoint/2010/main" val="355090735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Community health clubs</a:t>
            </a:r>
            <a:r>
              <a:rPr lang="en-US" sz="1200" u="none" kern="1200" baseline="0" dirty="0" smtClean="0">
                <a:solidFill>
                  <a:schemeClr val="tx1"/>
                </a:solidFill>
                <a:latin typeface="+mn-lt"/>
                <a:ea typeface="+mn-ea"/>
                <a:cs typeface="+mn-cs"/>
              </a:rPr>
              <a:t> incorporate participatory learning and problem solving activities into their weekly sessions.</a:t>
            </a:r>
            <a:endParaRPr lang="en-US" sz="1200" u="none" kern="1200" dirty="0" smtClean="0">
              <a:solidFill>
                <a:schemeClr val="tx1"/>
              </a:solidFill>
              <a:latin typeface="+mn-lt"/>
              <a:ea typeface="+mn-ea"/>
              <a:cs typeface="+mn-cs"/>
            </a:endParaRPr>
          </a:p>
          <a:p>
            <a:r>
              <a:rPr lang="en-US" sz="1200" u="none" strike="noStrike" kern="1200" dirty="0" smtClean="0">
                <a:solidFill>
                  <a:schemeClr val="tx1"/>
                </a:solidFill>
                <a:latin typeface="+mn-lt"/>
                <a:ea typeface="+mn-ea"/>
                <a:cs typeface="+mn-cs"/>
              </a:rPr>
              <a:t> </a:t>
            </a:r>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As</a:t>
            </a:r>
            <a:r>
              <a:rPr lang="en-US" sz="1200" u="none" kern="1200" baseline="0" dirty="0" smtClean="0">
                <a:solidFill>
                  <a:schemeClr val="tx1"/>
                </a:solidFill>
                <a:latin typeface="+mn-lt"/>
                <a:ea typeface="+mn-ea"/>
                <a:cs typeface="+mn-cs"/>
              </a:rPr>
              <a:t> a group, participants </a:t>
            </a:r>
            <a:r>
              <a:rPr lang="en-US" sz="1200" u="none" kern="1200" dirty="0" smtClean="0">
                <a:solidFill>
                  <a:schemeClr val="tx1"/>
                </a:solidFill>
                <a:latin typeface="+mn-lt"/>
                <a:ea typeface="+mn-ea"/>
                <a:cs typeface="+mn-cs"/>
              </a:rPr>
              <a:t>identify key problem areas and agree, collectively, on a feasible and appropriate “homework” assignments</a:t>
            </a:r>
            <a:r>
              <a:rPr lang="en-US" sz="1200" u="none" kern="1200" baseline="0" dirty="0" smtClean="0">
                <a:solidFill>
                  <a:schemeClr val="tx1"/>
                </a:solidFill>
                <a:latin typeface="+mn-lt"/>
                <a:ea typeface="+mn-ea"/>
                <a:cs typeface="+mn-cs"/>
              </a:rPr>
              <a:t> that members complete before the next session. </a:t>
            </a:r>
            <a:endParaRPr lang="en-US" sz="1200" u="none" kern="1200" dirty="0" smtClean="0">
              <a:solidFill>
                <a:schemeClr val="tx1"/>
              </a:solidFill>
              <a:latin typeface="+mn-lt"/>
              <a:ea typeface="+mn-ea"/>
              <a:cs typeface="+mn-cs"/>
            </a:endParaRPr>
          </a:p>
          <a:p>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For example, </a:t>
            </a:r>
            <a:r>
              <a:rPr lang="en-US" sz="1200" u="none" kern="1200" dirty="0" err="1" smtClean="0">
                <a:solidFill>
                  <a:schemeClr val="tx1"/>
                </a:solidFill>
                <a:latin typeface="+mn-lt"/>
                <a:ea typeface="+mn-ea"/>
                <a:cs typeface="+mn-cs"/>
              </a:rPr>
              <a:t>fter</a:t>
            </a:r>
            <a:r>
              <a:rPr lang="en-US" sz="1200" u="none" kern="1200" dirty="0" smtClean="0">
                <a:solidFill>
                  <a:schemeClr val="tx1"/>
                </a:solidFill>
                <a:latin typeface="+mn-lt"/>
                <a:ea typeface="+mn-ea"/>
                <a:cs typeface="+mn-cs"/>
              </a:rPr>
              <a:t> discussing </a:t>
            </a:r>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 all members might agree to pull together</a:t>
            </a:r>
            <a:r>
              <a:rPr lang="en-US" sz="1200" u="none" kern="1200" baseline="0" dirty="0" smtClean="0">
                <a:solidFill>
                  <a:schemeClr val="tx1"/>
                </a:solidFill>
                <a:latin typeface="+mn-lt"/>
                <a:ea typeface="+mn-ea"/>
                <a:cs typeface="+mn-cs"/>
              </a:rPr>
              <a:t> the materials they need</a:t>
            </a:r>
            <a:r>
              <a:rPr lang="en-US" sz="1200" u="none" kern="1200" dirty="0" smtClean="0">
                <a:solidFill>
                  <a:schemeClr val="tx1"/>
                </a:solidFill>
                <a:latin typeface="+mn-lt"/>
                <a:ea typeface="+mn-ea"/>
                <a:cs typeface="+mn-cs"/>
              </a:rPr>
              <a:t> to build their own </a:t>
            </a:r>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 station.</a:t>
            </a:r>
            <a:r>
              <a:rPr lang="en-US" sz="1200" u="none" kern="1200" baseline="0" dirty="0" smtClean="0">
                <a:solidFill>
                  <a:schemeClr val="tx1"/>
                </a:solidFill>
                <a:latin typeface="+mn-lt"/>
                <a:ea typeface="+mn-ea"/>
                <a:cs typeface="+mn-cs"/>
              </a:rPr>
              <a:t> Group members are free to design and improvise their own </a:t>
            </a:r>
            <a:r>
              <a:rPr lang="en-US" sz="1200" u="none" kern="1200" baseline="0" dirty="0" err="1" smtClean="0">
                <a:solidFill>
                  <a:schemeClr val="tx1"/>
                </a:solidFill>
                <a:latin typeface="+mn-lt"/>
                <a:ea typeface="+mn-ea"/>
                <a:cs typeface="+mn-cs"/>
              </a:rPr>
              <a:t>handwashing</a:t>
            </a:r>
            <a:r>
              <a:rPr lang="en-US" sz="1200" u="none" kern="1200" baseline="0" dirty="0" smtClean="0">
                <a:solidFill>
                  <a:schemeClr val="tx1"/>
                </a:solidFill>
                <a:latin typeface="+mn-lt"/>
                <a:ea typeface="+mn-ea"/>
                <a:cs typeface="+mn-cs"/>
              </a:rPr>
              <a:t> station. At the next meeting, members discuss their experiences, their successes, and challenges. This provides an opportunity for members to learn from each other.</a:t>
            </a:r>
            <a:endParaRPr lang="en-US" sz="1200" u="none"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46</a:t>
            </a:fld>
            <a:endParaRPr lang="en-US"/>
          </a:p>
        </p:txBody>
      </p:sp>
    </p:spTree>
    <p:extLst>
      <p:ext uri="{BB962C8B-B14F-4D97-AF65-F5344CB8AC3E}">
        <p14:creationId xmlns:p14="http://schemas.microsoft.com/office/powerpoint/2010/main" val="100384229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0" i="0" u="none" kern="1200" dirty="0" smtClean="0">
                <a:solidFill>
                  <a:schemeClr val="tx1"/>
                </a:solidFill>
                <a:latin typeface="+mn-lt"/>
                <a:ea typeface="+mn-ea"/>
                <a:cs typeface="+mn-cs"/>
              </a:rPr>
              <a:t>Community Health Club model makes health planning and health education a shared, public event.</a:t>
            </a:r>
            <a:r>
              <a:rPr lang="en-US" sz="1200" b="0" i="0" u="none" kern="1200" baseline="0" dirty="0" smtClean="0">
                <a:solidFill>
                  <a:schemeClr val="tx1"/>
                </a:solidFill>
                <a:latin typeface="+mn-lt"/>
                <a:ea typeface="+mn-ea"/>
                <a:cs typeface="+mn-cs"/>
              </a:rPr>
              <a:t> </a:t>
            </a:r>
            <a:r>
              <a:rPr lang="en-US" sz="1200" b="0" i="0" u="none" kern="1200" dirty="0" smtClean="0">
                <a:solidFill>
                  <a:schemeClr val="tx1"/>
                </a:solidFill>
                <a:latin typeface="+mn-lt"/>
                <a:ea typeface="+mn-ea"/>
                <a:cs typeface="+mn-cs"/>
              </a:rPr>
              <a:t>This facilitates</a:t>
            </a:r>
            <a:r>
              <a:rPr lang="en-US" sz="1200" b="0" i="0" u="none" kern="1200" baseline="0" dirty="0" smtClean="0">
                <a:solidFill>
                  <a:schemeClr val="tx1"/>
                </a:solidFill>
                <a:latin typeface="+mn-lt"/>
                <a:ea typeface="+mn-ea"/>
                <a:cs typeface="+mn-cs"/>
              </a:rPr>
              <a:t> the formation of a new group identity, one focused on </a:t>
            </a:r>
            <a:r>
              <a:rPr lang="en-US" sz="1200" b="0" i="0" u="none" kern="1200" dirty="0" smtClean="0">
                <a:solidFill>
                  <a:schemeClr val="tx1"/>
                </a:solidFill>
                <a:latin typeface="+mn-lt"/>
                <a:ea typeface="+mn-ea"/>
                <a:cs typeface="+mn-cs"/>
              </a:rPr>
              <a:t>improving</a:t>
            </a:r>
            <a:r>
              <a:rPr lang="en-US" sz="1200" b="0" i="0" u="none" kern="1200" baseline="0" dirty="0" smtClean="0">
                <a:solidFill>
                  <a:schemeClr val="tx1"/>
                </a:solidFill>
                <a:latin typeface="+mn-lt"/>
                <a:ea typeface="+mn-ea"/>
                <a:cs typeface="+mn-cs"/>
              </a:rPr>
              <a:t> the health of the community.</a:t>
            </a:r>
          </a:p>
          <a:p>
            <a:pPr lvl="0"/>
            <a:endParaRPr lang="en-US" sz="1200" b="0" i="0" u="none" kern="1200" baseline="0" dirty="0" smtClean="0">
              <a:solidFill>
                <a:schemeClr val="tx1"/>
              </a:solidFill>
              <a:latin typeface="+mn-lt"/>
              <a:ea typeface="+mn-ea"/>
              <a:cs typeface="+mn-cs"/>
            </a:endParaRPr>
          </a:p>
          <a:p>
            <a:pPr lvl="0"/>
            <a:r>
              <a:rPr lang="en-US" sz="1200" b="0" i="0" u="none" kern="1200" baseline="0" dirty="0" smtClean="0">
                <a:solidFill>
                  <a:schemeClr val="tx1"/>
                </a:solidFill>
                <a:latin typeface="+mn-lt"/>
                <a:ea typeface="+mn-ea"/>
                <a:cs typeface="+mn-cs"/>
              </a:rPr>
              <a:t>M</a:t>
            </a:r>
            <a:r>
              <a:rPr lang="en-US" sz="1200" b="0" i="0" u="none" kern="1200" dirty="0" smtClean="0">
                <a:solidFill>
                  <a:schemeClr val="tx1"/>
                </a:solidFill>
                <a:latin typeface="+mn-lt"/>
                <a:ea typeface="+mn-ea"/>
                <a:cs typeface="+mn-cs"/>
              </a:rPr>
              <a:t>embership cards and certificates for completing curricula make progres</a:t>
            </a:r>
            <a:r>
              <a:rPr lang="en-US" sz="1200" b="0" i="0" u="none" kern="1200" baseline="0" dirty="0" smtClean="0">
                <a:solidFill>
                  <a:schemeClr val="tx1"/>
                </a:solidFill>
                <a:latin typeface="+mn-lt"/>
                <a:ea typeface="+mn-ea"/>
                <a:cs typeface="+mn-cs"/>
              </a:rPr>
              <a:t>s and participation public.</a:t>
            </a:r>
            <a:endParaRPr lang="en-US" sz="1200" b="0" i="0" u="none" kern="1200" dirty="0" smtClean="0">
              <a:solidFill>
                <a:schemeClr val="tx1"/>
              </a:solidFill>
              <a:latin typeface="+mn-lt"/>
              <a:ea typeface="+mn-ea"/>
              <a:cs typeface="+mn-cs"/>
            </a:endParaRPr>
          </a:p>
          <a:p>
            <a:r>
              <a:rPr lang="en-US" sz="1200" b="0" i="0" u="none" strike="noStrike" kern="1200" dirty="0" smtClean="0">
                <a:solidFill>
                  <a:schemeClr val="tx1"/>
                </a:solidFill>
                <a:latin typeface="+mn-lt"/>
                <a:ea typeface="+mn-ea"/>
                <a:cs typeface="+mn-cs"/>
              </a:rPr>
              <a:t> </a:t>
            </a:r>
            <a:endParaRPr lang="en-US" sz="1200" b="0" i="0" u="none" kern="1200" dirty="0" smtClean="0">
              <a:solidFill>
                <a:schemeClr val="tx1"/>
              </a:solidFill>
              <a:latin typeface="+mn-lt"/>
              <a:ea typeface="+mn-ea"/>
              <a:cs typeface="+mn-cs"/>
            </a:endParaRPr>
          </a:p>
          <a:p>
            <a:pPr lvl="0"/>
            <a:r>
              <a:rPr lang="en-US" sz="1200" b="0" i="0" u="none" kern="1200" dirty="0" smtClean="0">
                <a:solidFill>
                  <a:schemeClr val="tx1"/>
                </a:solidFill>
                <a:latin typeface="+mn-lt"/>
                <a:ea typeface="+mn-ea"/>
                <a:cs typeface="+mn-cs"/>
              </a:rPr>
              <a:t>“Homework” assignments are also visible in the home;</a:t>
            </a:r>
            <a:r>
              <a:rPr lang="en-US" sz="1200" b="0" i="0" u="none" kern="1200" baseline="0" dirty="0" smtClean="0">
                <a:solidFill>
                  <a:schemeClr val="tx1"/>
                </a:solidFill>
                <a:latin typeface="+mn-lt"/>
                <a:ea typeface="+mn-ea"/>
                <a:cs typeface="+mn-cs"/>
              </a:rPr>
              <a:t> this </a:t>
            </a:r>
            <a:r>
              <a:rPr lang="en-US" sz="1200" b="0" i="0" u="none" kern="1200" dirty="0" smtClean="0">
                <a:solidFill>
                  <a:schemeClr val="tx1"/>
                </a:solidFill>
                <a:latin typeface="+mn-lt"/>
                <a:ea typeface="+mn-ea"/>
                <a:cs typeface="+mn-cs"/>
              </a:rPr>
              <a:t>makes behavior change public and observable. </a:t>
            </a:r>
          </a:p>
          <a:p>
            <a:pPr lvl="0"/>
            <a:endParaRPr lang="en-US" sz="1200" b="0" i="0" u="none" kern="1200" dirty="0" smtClean="0">
              <a:solidFill>
                <a:schemeClr val="tx1"/>
              </a:solidFill>
              <a:latin typeface="+mn-lt"/>
              <a:ea typeface="+mn-ea"/>
              <a:cs typeface="+mn-cs"/>
            </a:endParaRPr>
          </a:p>
          <a:p>
            <a:pPr lvl="0"/>
            <a:r>
              <a:rPr lang="en-US" sz="1200" b="0" i="0" u="none" kern="1200" dirty="0" smtClean="0">
                <a:solidFill>
                  <a:schemeClr val="tx1"/>
                </a:solidFill>
                <a:latin typeface="+mn-lt"/>
                <a:ea typeface="+mn-ea"/>
                <a:cs typeface="+mn-cs"/>
              </a:rPr>
              <a:t>Visible membership, public forum, observable changes, and positive peer pressure helps establish a new norm within the community – a new “culture of health”</a:t>
            </a:r>
          </a:p>
          <a:p>
            <a:r>
              <a:rPr lang="en-US" sz="1200" b="0" i="0" u="none" strike="noStrike" kern="1200" dirty="0" smtClean="0">
                <a:solidFill>
                  <a:schemeClr val="tx1"/>
                </a:solidFill>
                <a:latin typeface="+mn-lt"/>
                <a:ea typeface="+mn-ea"/>
                <a:cs typeface="+mn-cs"/>
              </a:rPr>
              <a:t> </a:t>
            </a:r>
            <a:endParaRPr lang="en-US" sz="1200" b="0" i="0" u="none" kern="1200" dirty="0" smtClean="0">
              <a:solidFill>
                <a:schemeClr val="tx1"/>
              </a:solidFill>
              <a:latin typeface="+mn-lt"/>
              <a:ea typeface="+mn-ea"/>
              <a:cs typeface="+mn-cs"/>
            </a:endParaRPr>
          </a:p>
          <a:p>
            <a:pPr lvl="0"/>
            <a:r>
              <a:rPr lang="en-US" sz="1200" b="0" i="0" u="none" kern="1200" dirty="0" smtClean="0">
                <a:solidFill>
                  <a:schemeClr val="tx1"/>
                </a:solidFill>
                <a:latin typeface="+mn-lt"/>
                <a:ea typeface="+mn-ea"/>
                <a:cs typeface="+mn-cs"/>
              </a:rPr>
              <a:t>For more information: </a:t>
            </a:r>
            <a:r>
              <a:rPr lang="en-US" sz="1200" b="0" i="0" u="none" kern="1200" dirty="0" smtClean="0">
                <a:solidFill>
                  <a:schemeClr val="tx1"/>
                </a:solidFill>
                <a:latin typeface="+mn-lt"/>
                <a:ea typeface="+mn-ea"/>
                <a:cs typeface="+mn-cs"/>
                <a:hlinkClick r:id="rId3"/>
              </a:rPr>
              <a:t>http://www.africaahead.org/</a:t>
            </a:r>
            <a:r>
              <a:rPr lang="en-US" sz="1200" b="0" i="0" u="none" kern="1200" dirty="0" smtClean="0">
                <a:solidFill>
                  <a:schemeClr val="tx1"/>
                </a:solidFill>
                <a:latin typeface="+mn-lt"/>
                <a:ea typeface="+mn-ea"/>
                <a:cs typeface="+mn-cs"/>
              </a:rPr>
              <a:t> --this is one of the organizations that pioneered this particular</a:t>
            </a:r>
            <a:r>
              <a:rPr lang="en-US" sz="1200" b="0" i="0" u="none" kern="1200" baseline="0" dirty="0" smtClean="0">
                <a:solidFill>
                  <a:schemeClr val="tx1"/>
                </a:solidFill>
                <a:latin typeface="+mn-lt"/>
                <a:ea typeface="+mn-ea"/>
                <a:cs typeface="+mn-cs"/>
              </a:rPr>
              <a:t> model</a:t>
            </a:r>
            <a:endParaRPr lang="en-US" sz="1200" b="0" i="0" u="none" kern="1200" dirty="0" smtClean="0">
              <a:solidFill>
                <a:schemeClr val="tx1"/>
              </a:solidFill>
              <a:latin typeface="+mn-lt"/>
              <a:ea typeface="+mn-ea"/>
              <a:cs typeface="+mn-cs"/>
            </a:endParaRPr>
          </a:p>
          <a:p>
            <a:r>
              <a:rPr lang="en-US" sz="1200" b="0" i="0" u="none" strike="noStrike" kern="1200" dirty="0" smtClean="0">
                <a:solidFill>
                  <a:schemeClr val="tx1"/>
                </a:solidFill>
                <a:latin typeface="+mn-lt"/>
                <a:ea typeface="+mn-ea"/>
                <a:cs typeface="+mn-cs"/>
              </a:rPr>
              <a:t> </a:t>
            </a:r>
            <a:endParaRPr lang="en-US" sz="1200" b="0" i="0" u="none" kern="1200" dirty="0" smtClean="0">
              <a:solidFill>
                <a:schemeClr val="tx1"/>
              </a:solidFill>
              <a:latin typeface="+mn-lt"/>
              <a:ea typeface="+mn-ea"/>
              <a:cs typeface="+mn-cs"/>
            </a:endParaRPr>
          </a:p>
          <a:p>
            <a:r>
              <a:rPr lang="en-US" sz="1200" b="1" u="words" kern="1200" dirty="0" smtClean="0">
                <a:solidFill>
                  <a:schemeClr val="tx1"/>
                </a:solidFill>
                <a:latin typeface="+mn-lt"/>
                <a:ea typeface="+mn-ea"/>
                <a:cs typeface="+mn-cs"/>
              </a:rPr>
              <a:t/>
            </a:r>
            <a:br>
              <a:rPr lang="en-US" sz="1200" b="1" u="words" kern="1200" dirty="0" smtClean="0">
                <a:solidFill>
                  <a:schemeClr val="tx1"/>
                </a:solidFill>
                <a:latin typeface="+mn-lt"/>
                <a:ea typeface="+mn-ea"/>
                <a:cs typeface="+mn-cs"/>
              </a:rPr>
            </a:br>
            <a:endParaRPr lang="en-US" dirty="0"/>
          </a:p>
        </p:txBody>
      </p:sp>
      <p:sp>
        <p:nvSpPr>
          <p:cNvPr id="4" name="Slide Number Placeholder 3"/>
          <p:cNvSpPr>
            <a:spLocks noGrp="1"/>
          </p:cNvSpPr>
          <p:nvPr>
            <p:ph type="sldNum" sz="quarter" idx="10"/>
          </p:nvPr>
        </p:nvSpPr>
        <p:spPr/>
        <p:txBody>
          <a:bodyPr/>
          <a:lstStyle/>
          <a:p>
            <a:fld id="{B98FEC81-807F-8B46-A086-C9AA4ACD546D}" type="slidenum">
              <a:rPr lang="en-US" smtClean="0">
                <a:solidFill>
                  <a:prstClr val="black"/>
                </a:solidFill>
                <a:latin typeface="Calibri"/>
              </a:rPr>
              <a:pPr/>
              <a:t>47</a:t>
            </a:fld>
            <a:endParaRPr lang="en-US">
              <a:solidFill>
                <a:prstClr val="black"/>
              </a:solidFill>
              <a:latin typeface="Calibri"/>
            </a:endParaRPr>
          </a:p>
        </p:txBody>
      </p:sp>
    </p:spTree>
    <p:extLst>
      <p:ext uri="{BB962C8B-B14F-4D97-AF65-F5344CB8AC3E}">
        <p14:creationId xmlns:p14="http://schemas.microsoft.com/office/powerpoint/2010/main" val="108426356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dirty="0" smtClean="0">
                <a:solidFill>
                  <a:schemeClr val="tx1"/>
                </a:solidFill>
                <a:latin typeface="+mn-lt"/>
                <a:ea typeface="+mn-ea"/>
                <a:cs typeface="+mn-cs"/>
              </a:rPr>
              <a:t>We now turn our attention</a:t>
            </a:r>
            <a:r>
              <a:rPr lang="en-US" sz="1200" u="none" kern="1200" baseline="0" dirty="0" smtClean="0">
                <a:solidFill>
                  <a:schemeClr val="tx1"/>
                </a:solidFill>
                <a:latin typeface="+mn-lt"/>
                <a:ea typeface="+mn-ea"/>
                <a:cs typeface="+mn-cs"/>
              </a:rPr>
              <a:t> to “</a:t>
            </a:r>
            <a:r>
              <a:rPr lang="en-US" sz="1200" u="none" kern="1200" dirty="0" smtClean="0">
                <a:solidFill>
                  <a:schemeClr val="tx1"/>
                </a:solidFill>
                <a:latin typeface="+mn-lt"/>
                <a:ea typeface="+mn-ea"/>
                <a:cs typeface="+mn-cs"/>
              </a:rPr>
              <a:t>Motivation”  Motivation typically refer to a desire to address</a:t>
            </a:r>
            <a:r>
              <a:rPr lang="en-US" sz="1200" u="none" kern="1200" baseline="0" dirty="0" smtClean="0">
                <a:solidFill>
                  <a:schemeClr val="tx1"/>
                </a:solidFill>
                <a:latin typeface="+mn-lt"/>
                <a:ea typeface="+mn-ea"/>
                <a:cs typeface="+mn-cs"/>
              </a:rPr>
              <a:t> </a:t>
            </a:r>
            <a:r>
              <a:rPr lang="en-US" sz="1200" u="none" kern="1200" dirty="0" smtClean="0">
                <a:solidFill>
                  <a:schemeClr val="tx1"/>
                </a:solidFill>
                <a:latin typeface="+mn-lt"/>
                <a:ea typeface="+mn-ea"/>
                <a:cs typeface="+mn-cs"/>
              </a:rPr>
              <a:t>the differences between a current state and a desired state of being</a:t>
            </a:r>
          </a:p>
          <a:p>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There are multiple</a:t>
            </a:r>
            <a:r>
              <a:rPr lang="en-US" sz="1200" u="none" kern="1200" baseline="0" dirty="0" smtClean="0">
                <a:solidFill>
                  <a:schemeClr val="tx1"/>
                </a:solidFill>
                <a:latin typeface="+mn-lt"/>
                <a:ea typeface="+mn-ea"/>
                <a:cs typeface="+mn-cs"/>
              </a:rPr>
              <a:t> motivations that can influence </a:t>
            </a:r>
            <a:r>
              <a:rPr lang="en-US" sz="1200" u="none" kern="1200" baseline="0" dirty="0" err="1" smtClean="0">
                <a:solidFill>
                  <a:schemeClr val="tx1"/>
                </a:solidFill>
                <a:latin typeface="+mn-lt"/>
                <a:ea typeface="+mn-ea"/>
                <a:cs typeface="+mn-cs"/>
              </a:rPr>
              <a:t>handwashing</a:t>
            </a:r>
            <a:r>
              <a:rPr lang="en-US" sz="1200" u="none" kern="1200" baseline="0" dirty="0" smtClean="0">
                <a:solidFill>
                  <a:schemeClr val="tx1"/>
                </a:solidFill>
                <a:latin typeface="+mn-lt"/>
                <a:ea typeface="+mn-ea"/>
                <a:cs typeface="+mn-cs"/>
              </a:rPr>
              <a:t>. These include:</a:t>
            </a:r>
            <a:endParaRPr lang="en-US" sz="1200" u="none" kern="1200" dirty="0" smtClean="0">
              <a:solidFill>
                <a:schemeClr val="tx1"/>
              </a:solidFill>
              <a:latin typeface="+mn-lt"/>
              <a:ea typeface="+mn-ea"/>
              <a:cs typeface="+mn-cs"/>
            </a:endParaRPr>
          </a:p>
          <a:p>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Norms: Norms can mean being part of a group</a:t>
            </a:r>
            <a:r>
              <a:rPr lang="en-US" sz="1200" u="none" kern="1200" baseline="0" dirty="0" smtClean="0">
                <a:solidFill>
                  <a:schemeClr val="tx1"/>
                </a:solidFill>
                <a:latin typeface="+mn-lt"/>
                <a:ea typeface="+mn-ea"/>
                <a:cs typeface="+mn-cs"/>
              </a:rPr>
              <a:t> or </a:t>
            </a:r>
            <a:r>
              <a:rPr lang="en-US" sz="1200" u="none" kern="1200" dirty="0" smtClean="0">
                <a:solidFill>
                  <a:schemeClr val="tx1"/>
                </a:solidFill>
                <a:latin typeface="+mn-lt"/>
                <a:ea typeface="+mn-ea"/>
                <a:cs typeface="+mn-cs"/>
              </a:rPr>
              <a:t>adhering to expected behaviors within a group of people.</a:t>
            </a:r>
            <a:r>
              <a:rPr lang="en-US" sz="1200" u="none" kern="1200" baseline="0" dirty="0" smtClean="0">
                <a:solidFill>
                  <a:schemeClr val="tx1"/>
                </a:solidFill>
                <a:latin typeface="+mn-lt"/>
                <a:ea typeface="+mn-ea"/>
                <a:cs typeface="+mn-cs"/>
              </a:rPr>
              <a:t> The formation of a new group identity through </a:t>
            </a:r>
            <a:r>
              <a:rPr lang="en-US" sz="1200" u="none" kern="1200" dirty="0" smtClean="0">
                <a:solidFill>
                  <a:schemeClr val="tx1"/>
                </a:solidFill>
                <a:latin typeface="+mn-lt"/>
                <a:ea typeface="+mn-ea"/>
                <a:cs typeface="+mn-cs"/>
              </a:rPr>
              <a:t>Community Health Clubs</a:t>
            </a:r>
            <a:r>
              <a:rPr lang="en-US" sz="1200" u="none" kern="1200" baseline="0" dirty="0" smtClean="0">
                <a:solidFill>
                  <a:schemeClr val="tx1"/>
                </a:solidFill>
                <a:latin typeface="+mn-lt"/>
                <a:ea typeface="+mn-ea"/>
                <a:cs typeface="+mn-cs"/>
              </a:rPr>
              <a:t> is an example of how norms can influence </a:t>
            </a:r>
            <a:r>
              <a:rPr lang="en-US" sz="1200" u="none" kern="1200" baseline="0" dirty="0" err="1" smtClean="0">
                <a:solidFill>
                  <a:schemeClr val="tx1"/>
                </a:solidFill>
                <a:latin typeface="+mn-lt"/>
                <a:ea typeface="+mn-ea"/>
                <a:cs typeface="+mn-cs"/>
              </a:rPr>
              <a:t>handwashing</a:t>
            </a:r>
            <a:r>
              <a:rPr lang="en-US" sz="1200" u="none" kern="1200" baseline="0" dirty="0" smtClean="0">
                <a:solidFill>
                  <a:schemeClr val="tx1"/>
                </a:solidFill>
                <a:latin typeface="+mn-lt"/>
                <a:ea typeface="+mn-ea"/>
                <a:cs typeface="+mn-cs"/>
              </a:rPr>
              <a:t>.</a:t>
            </a:r>
            <a:endParaRPr lang="en-US" sz="1200" u="none" kern="1200" dirty="0" smtClean="0">
              <a:solidFill>
                <a:schemeClr val="tx1"/>
              </a:solidFill>
              <a:latin typeface="+mn-lt"/>
              <a:ea typeface="+mn-ea"/>
              <a:cs typeface="+mn-cs"/>
            </a:endParaRPr>
          </a:p>
          <a:p>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Comfort has to do with placing oneself in optimal physical conditions, being clean and comfortable</a:t>
            </a:r>
          </a:p>
          <a:p>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Nurture</a:t>
            </a:r>
            <a:r>
              <a:rPr lang="en-US" sz="1200" u="none" kern="1200" baseline="0" dirty="0" smtClean="0">
                <a:solidFill>
                  <a:schemeClr val="tx1"/>
                </a:solidFill>
                <a:latin typeface="+mn-lt"/>
                <a:ea typeface="+mn-ea"/>
                <a:cs typeface="+mn-cs"/>
              </a:rPr>
              <a:t> is about</a:t>
            </a:r>
            <a:r>
              <a:rPr lang="en-US" sz="1200" u="none" kern="1200" dirty="0" smtClean="0">
                <a:solidFill>
                  <a:schemeClr val="tx1"/>
                </a:solidFill>
                <a:latin typeface="+mn-lt"/>
                <a:ea typeface="+mn-ea"/>
                <a:cs typeface="+mn-cs"/>
              </a:rPr>
              <a:t> caring</a:t>
            </a:r>
            <a:r>
              <a:rPr lang="en-US" sz="1200" u="none" kern="1200" baseline="0" dirty="0" smtClean="0">
                <a:solidFill>
                  <a:schemeClr val="tx1"/>
                </a:solidFill>
                <a:latin typeface="+mn-lt"/>
                <a:ea typeface="+mn-ea"/>
                <a:cs typeface="+mn-cs"/>
              </a:rPr>
              <a:t> for</a:t>
            </a:r>
            <a:r>
              <a:rPr lang="en-US" sz="1200" u="none" kern="1200" dirty="0" smtClean="0">
                <a:solidFill>
                  <a:schemeClr val="tx1"/>
                </a:solidFill>
                <a:latin typeface="+mn-lt"/>
                <a:ea typeface="+mn-ea"/>
                <a:cs typeface="+mn-cs"/>
              </a:rPr>
              <a:t> and protecting one’s offspring. Protecting</a:t>
            </a:r>
            <a:r>
              <a:rPr lang="en-US" sz="1200" u="none" kern="1200" baseline="0" dirty="0" smtClean="0">
                <a:solidFill>
                  <a:schemeClr val="tx1"/>
                </a:solidFill>
                <a:latin typeface="+mn-lt"/>
                <a:ea typeface="+mn-ea"/>
                <a:cs typeface="+mn-cs"/>
              </a:rPr>
              <a:t> children can be a powerful driver of behavior.</a:t>
            </a:r>
            <a:endParaRPr lang="en-US" sz="1200" u="none"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98FEC81-807F-8B46-A086-C9AA4ACD546D}" type="slidenum">
              <a:rPr lang="en-US" smtClean="0">
                <a:solidFill>
                  <a:prstClr val="black"/>
                </a:solidFill>
                <a:latin typeface="Calibri"/>
              </a:rPr>
              <a:pPr/>
              <a:t>48</a:t>
            </a:fld>
            <a:endParaRPr lang="en-US">
              <a:solidFill>
                <a:prstClr val="black"/>
              </a:solidFill>
              <a:latin typeface="Calibri"/>
            </a:endParaRPr>
          </a:p>
        </p:txBody>
      </p:sp>
    </p:spTree>
    <p:extLst>
      <p:ext uri="{BB962C8B-B14F-4D97-AF65-F5344CB8AC3E}">
        <p14:creationId xmlns:p14="http://schemas.microsoft.com/office/powerpoint/2010/main" val="369604569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The </a:t>
            </a:r>
            <a:r>
              <a:rPr lang="en-US" sz="1200" u="none" kern="1200" dirty="0" err="1" smtClean="0">
                <a:solidFill>
                  <a:schemeClr val="tx1"/>
                </a:solidFill>
                <a:latin typeface="+mn-lt"/>
                <a:ea typeface="+mn-ea"/>
                <a:cs typeface="+mn-cs"/>
              </a:rPr>
              <a:t>SuperAmma</a:t>
            </a:r>
            <a:r>
              <a:rPr lang="en-US" sz="1200" u="none" kern="1200" dirty="0" smtClean="0">
                <a:solidFill>
                  <a:schemeClr val="tx1"/>
                </a:solidFill>
                <a:latin typeface="+mn-lt"/>
                <a:ea typeface="+mn-ea"/>
                <a:cs typeface="+mn-cs"/>
              </a:rPr>
              <a:t> provides</a:t>
            </a:r>
            <a:r>
              <a:rPr lang="en-US" sz="1200" u="none" kern="1200" baseline="0" dirty="0" smtClean="0">
                <a:solidFill>
                  <a:schemeClr val="tx1"/>
                </a:solidFill>
                <a:latin typeface="+mn-lt"/>
                <a:ea typeface="+mn-ea"/>
                <a:cs typeface="+mn-cs"/>
              </a:rPr>
              <a:t> an interesting example of the role of motivation in shaping </a:t>
            </a:r>
            <a:r>
              <a:rPr lang="en-US" sz="1200" u="none" kern="1200" baseline="0" dirty="0" err="1" smtClean="0">
                <a:solidFill>
                  <a:schemeClr val="tx1"/>
                </a:solidFill>
                <a:latin typeface="+mn-lt"/>
                <a:ea typeface="+mn-ea"/>
                <a:cs typeface="+mn-cs"/>
              </a:rPr>
              <a:t>handwashing</a:t>
            </a:r>
            <a:r>
              <a:rPr lang="en-US" sz="1200" u="none" kern="1200" baseline="0" dirty="0" smtClean="0">
                <a:solidFill>
                  <a:schemeClr val="tx1"/>
                </a:solidFill>
                <a:latin typeface="+mn-lt"/>
                <a:ea typeface="+mn-ea"/>
                <a:cs typeface="+mn-cs"/>
              </a:rPr>
              <a:t> behaviors. </a:t>
            </a:r>
          </a:p>
          <a:p>
            <a:endParaRPr lang="en-US" sz="1200" u="none" kern="1200" baseline="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This</a:t>
            </a:r>
            <a:r>
              <a:rPr lang="en-US" sz="1200" u="none" kern="1200" baseline="0" dirty="0" smtClean="0">
                <a:solidFill>
                  <a:schemeClr val="tx1"/>
                </a:solidFill>
                <a:latin typeface="+mn-lt"/>
                <a:ea typeface="+mn-ea"/>
                <a:cs typeface="+mn-cs"/>
              </a:rPr>
              <a:t> l</a:t>
            </a:r>
            <a:r>
              <a:rPr lang="en-US" sz="1200" u="none" kern="1200" dirty="0" smtClean="0">
                <a:solidFill>
                  <a:schemeClr val="tx1"/>
                </a:solidFill>
                <a:latin typeface="+mn-lt"/>
                <a:ea typeface="+mn-ea"/>
                <a:cs typeface="+mn-cs"/>
              </a:rPr>
              <a:t>arge-scale cluster-randomized trial in India was</a:t>
            </a:r>
            <a:r>
              <a:rPr lang="en-US" sz="1200" u="none" kern="1200" baseline="0" dirty="0" smtClean="0">
                <a:solidFill>
                  <a:schemeClr val="tx1"/>
                </a:solidFill>
                <a:latin typeface="+mn-lt"/>
                <a:ea typeface="+mn-ea"/>
                <a:cs typeface="+mn-cs"/>
              </a:rPr>
              <a:t> designed as the first </a:t>
            </a:r>
            <a:r>
              <a:rPr lang="en-US" sz="1200" u="none" kern="1200" dirty="0" err="1" smtClean="0">
                <a:solidFill>
                  <a:schemeClr val="tx1"/>
                </a:solidFill>
                <a:latin typeface="+mn-lt"/>
                <a:ea typeface="+mn-ea"/>
                <a:cs typeface="+mn-cs"/>
              </a:rPr>
              <a:t>handwashing</a:t>
            </a:r>
            <a:r>
              <a:rPr lang="en-US" sz="1200" u="none" kern="1200" baseline="0" dirty="0" smtClean="0">
                <a:solidFill>
                  <a:schemeClr val="tx1"/>
                </a:solidFill>
                <a:latin typeface="+mn-lt"/>
                <a:ea typeface="+mn-ea"/>
                <a:cs typeface="+mn-cs"/>
              </a:rPr>
              <a:t> intervention </a:t>
            </a:r>
            <a:r>
              <a:rPr lang="en-US" sz="1200" u="none" kern="1200" dirty="0" smtClean="0">
                <a:solidFill>
                  <a:schemeClr val="tx1"/>
                </a:solidFill>
                <a:latin typeface="+mn-lt"/>
                <a:ea typeface="+mn-ea"/>
                <a:cs typeface="+mn-cs"/>
              </a:rPr>
              <a:t>using only motivational drivers</a:t>
            </a:r>
          </a:p>
          <a:p>
            <a:r>
              <a:rPr lang="en-US" sz="1200" u="none" strike="noStrike" kern="1200" dirty="0" smtClean="0">
                <a:solidFill>
                  <a:schemeClr val="tx1"/>
                </a:solidFill>
                <a:latin typeface="+mn-lt"/>
                <a:ea typeface="+mn-ea"/>
                <a:cs typeface="+mn-cs"/>
              </a:rPr>
              <a:t> </a:t>
            </a:r>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The campaign was designed</a:t>
            </a:r>
            <a:r>
              <a:rPr lang="en-US" sz="1200" u="none" kern="1200" baseline="0" dirty="0" smtClean="0">
                <a:solidFill>
                  <a:schemeClr val="tx1"/>
                </a:solidFill>
                <a:latin typeface="+mn-lt"/>
                <a:ea typeface="+mn-ea"/>
                <a:cs typeface="+mn-cs"/>
              </a:rPr>
              <a:t> and led</a:t>
            </a:r>
            <a:r>
              <a:rPr lang="en-US" sz="1200" u="none" kern="1200" dirty="0" smtClean="0">
                <a:solidFill>
                  <a:schemeClr val="tx1"/>
                </a:solidFill>
                <a:latin typeface="+mn-lt"/>
                <a:ea typeface="+mn-ea"/>
                <a:cs typeface="+mn-cs"/>
              </a:rPr>
              <a:t> by researchers at the London School of Hygiene and Tropical Medicine.</a:t>
            </a:r>
          </a:p>
          <a:p>
            <a:r>
              <a:rPr lang="en-US" sz="1200" u="none" strike="noStrike" kern="1200" dirty="0" smtClean="0">
                <a:solidFill>
                  <a:schemeClr val="tx1"/>
                </a:solidFill>
                <a:latin typeface="+mn-lt"/>
                <a:ea typeface="+mn-ea"/>
                <a:cs typeface="+mn-cs"/>
              </a:rPr>
              <a:t> </a:t>
            </a:r>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The trial was Implemented in two phases.</a:t>
            </a:r>
            <a:r>
              <a:rPr lang="en-US" sz="1200" u="none" kern="1200" baseline="0" dirty="0" smtClean="0">
                <a:solidFill>
                  <a:schemeClr val="tx1"/>
                </a:solidFill>
                <a:latin typeface="+mn-lt"/>
                <a:ea typeface="+mn-ea"/>
                <a:cs typeface="+mn-cs"/>
              </a:rPr>
              <a:t> First, villages were assigned to an intervention group or a control group. In the first phase of the intervention, </a:t>
            </a:r>
            <a:r>
              <a:rPr lang="en-US" sz="1200" u="none" kern="1200" dirty="0" smtClean="0">
                <a:solidFill>
                  <a:schemeClr val="tx1"/>
                </a:solidFill>
                <a:latin typeface="+mn-lt"/>
                <a:ea typeface="+mn-ea"/>
                <a:cs typeface="+mn-cs"/>
              </a:rPr>
              <a:t>a multi-day intervention was completed in ; shorter intervention was completed in control communities after six months.</a:t>
            </a:r>
            <a:endParaRPr lang="en-US" sz="1200" u="none"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49</a:t>
            </a:fld>
            <a:endParaRPr lang="en-US"/>
          </a:p>
        </p:txBody>
      </p:sp>
    </p:spTree>
    <p:extLst>
      <p:ext uri="{BB962C8B-B14F-4D97-AF65-F5344CB8AC3E}">
        <p14:creationId xmlns:p14="http://schemas.microsoft.com/office/powerpoint/2010/main" val="78393585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There were three components of the intervention,</a:t>
            </a:r>
            <a:r>
              <a:rPr lang="en-US" sz="1200" u="none" kern="1200" baseline="0" dirty="0" smtClean="0">
                <a:solidFill>
                  <a:schemeClr val="tx1"/>
                </a:solidFill>
                <a:latin typeface="+mn-lt"/>
                <a:ea typeface="+mn-ea"/>
                <a:cs typeface="+mn-cs"/>
              </a:rPr>
              <a:t> all focusing on a specific motivation for </a:t>
            </a:r>
            <a:r>
              <a:rPr lang="en-US" sz="1200" u="none" kern="1200" baseline="0" dirty="0" err="1" smtClean="0">
                <a:solidFill>
                  <a:schemeClr val="tx1"/>
                </a:solidFill>
                <a:latin typeface="+mn-lt"/>
                <a:ea typeface="+mn-ea"/>
                <a:cs typeface="+mn-cs"/>
              </a:rPr>
              <a:t>handwashing</a:t>
            </a:r>
            <a:r>
              <a:rPr lang="en-US" sz="1200" u="none" kern="1200" baseline="0" dirty="0" smtClean="0">
                <a:solidFill>
                  <a:schemeClr val="tx1"/>
                </a:solidFill>
                <a:latin typeface="+mn-lt"/>
                <a:ea typeface="+mn-ea"/>
                <a:cs typeface="+mn-cs"/>
              </a:rPr>
              <a:t>: nurture, disgust, and norms.</a:t>
            </a:r>
            <a:endParaRPr lang="en-US" sz="1200" u="none" kern="1200" dirty="0" smtClean="0">
              <a:solidFill>
                <a:schemeClr val="tx1"/>
              </a:solidFill>
              <a:latin typeface="+mn-lt"/>
              <a:ea typeface="+mn-ea"/>
              <a:cs typeface="+mn-cs"/>
            </a:endParaRPr>
          </a:p>
          <a:p>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Nurture</a:t>
            </a:r>
            <a:r>
              <a:rPr lang="en-US" sz="1200" u="none" kern="1200" baseline="0" dirty="0" smtClean="0">
                <a:solidFill>
                  <a:schemeClr val="tx1"/>
                </a:solidFill>
                <a:latin typeface="+mn-lt"/>
                <a:ea typeface="+mn-ea"/>
                <a:cs typeface="+mn-cs"/>
              </a:rPr>
              <a:t> was targeted at mothers. Specific actions related to nurture are described in the table.</a:t>
            </a:r>
          </a:p>
          <a:p>
            <a:r>
              <a:rPr lang="en-US" sz="1200" u="none" kern="1200" baseline="0" dirty="0" smtClean="0">
                <a:solidFill>
                  <a:schemeClr val="tx1"/>
                </a:solidFill>
                <a:latin typeface="+mn-lt"/>
                <a:ea typeface="+mn-ea"/>
                <a:cs typeface="+mn-cs"/>
              </a:rPr>
              <a:t/>
            </a:r>
            <a:br>
              <a:rPr lang="en-US" sz="1200" u="none" kern="1200" baseline="0" dirty="0" smtClean="0">
                <a:solidFill>
                  <a:schemeClr val="tx1"/>
                </a:solidFill>
                <a:latin typeface="+mn-lt"/>
                <a:ea typeface="+mn-ea"/>
                <a:cs typeface="+mn-cs"/>
              </a:rPr>
            </a:br>
            <a:r>
              <a:rPr lang="en-US" sz="1200" u="none" kern="1200" baseline="0" dirty="0" smtClean="0">
                <a:solidFill>
                  <a:schemeClr val="tx1"/>
                </a:solidFill>
                <a:latin typeface="+mn-lt"/>
                <a:ea typeface="+mn-ea"/>
                <a:cs typeface="+mn-cs"/>
              </a:rPr>
              <a:t>Disgust was found to be particularly motivating for school-aged children. Disgust-based activities were implemented in local schools.</a:t>
            </a:r>
          </a:p>
          <a:p>
            <a:endParaRPr lang="en-US" sz="1200" u="none" kern="1200" baseline="0" dirty="0" smtClean="0">
              <a:solidFill>
                <a:schemeClr val="tx1"/>
              </a:solidFill>
              <a:latin typeface="+mn-lt"/>
              <a:ea typeface="+mn-ea"/>
              <a:cs typeface="+mn-cs"/>
            </a:endParaRPr>
          </a:p>
          <a:p>
            <a:r>
              <a:rPr lang="en-US" sz="1200" u="none" kern="1200" baseline="0" dirty="0" smtClean="0">
                <a:solidFill>
                  <a:schemeClr val="tx1"/>
                </a:solidFill>
                <a:latin typeface="+mn-lt"/>
                <a:ea typeface="+mn-ea"/>
                <a:cs typeface="+mn-cs"/>
              </a:rPr>
              <a:t>Norms were targeted at the whole community.</a:t>
            </a:r>
            <a:endParaRPr lang="en-US" sz="1200" u="none" kern="1200" dirty="0" smtClean="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50</a:t>
            </a:fld>
            <a:endParaRPr lang="en-US"/>
          </a:p>
        </p:txBody>
      </p:sp>
    </p:spTree>
    <p:extLst>
      <p:ext uri="{BB962C8B-B14F-4D97-AF65-F5344CB8AC3E}">
        <p14:creationId xmlns:p14="http://schemas.microsoft.com/office/powerpoint/2010/main" val="26834080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b="0" i="0" u="none" kern="1200" dirty="0" smtClean="0">
                <a:solidFill>
                  <a:schemeClr val="tx1"/>
                </a:solidFill>
                <a:latin typeface="+mn-lt"/>
                <a:ea typeface="+mn-ea"/>
                <a:cs typeface="+mn-cs"/>
              </a:rPr>
              <a:t>What</a:t>
            </a:r>
            <a:r>
              <a:rPr lang="en-US" sz="1200" b="0" i="0" u="none" kern="1200" baseline="0" dirty="0" smtClean="0">
                <a:solidFill>
                  <a:schemeClr val="tx1"/>
                </a:solidFill>
                <a:latin typeface="+mn-lt"/>
                <a:ea typeface="+mn-ea"/>
                <a:cs typeface="+mn-cs"/>
              </a:rPr>
              <a:t> we mean by “</a:t>
            </a:r>
            <a:r>
              <a:rPr lang="en-US" sz="1200" b="0" i="0" u="none" kern="1200" dirty="0" smtClean="0">
                <a:solidFill>
                  <a:schemeClr val="tx1"/>
                </a:solidFill>
                <a:latin typeface="+mn-lt"/>
                <a:ea typeface="+mn-ea"/>
                <a:cs typeface="+mn-cs"/>
              </a:rPr>
              <a:t>Learn the state of knowledge” is that we are going to discuss what the impacts of </a:t>
            </a:r>
            <a:r>
              <a:rPr lang="en-US" sz="1200" b="0" i="0" u="none" kern="1200" dirty="0" err="1" smtClean="0">
                <a:solidFill>
                  <a:schemeClr val="tx1"/>
                </a:solidFill>
                <a:latin typeface="+mn-lt"/>
                <a:ea typeface="+mn-ea"/>
                <a:cs typeface="+mn-cs"/>
              </a:rPr>
              <a:t>handwashing</a:t>
            </a:r>
            <a:r>
              <a:rPr lang="en-US" sz="1200" b="0" i="0" u="none" kern="1200" dirty="0" smtClean="0">
                <a:solidFill>
                  <a:schemeClr val="tx1"/>
                </a:solidFill>
                <a:latin typeface="+mn-lt"/>
                <a:ea typeface="+mn-ea"/>
                <a:cs typeface="+mn-cs"/>
              </a:rPr>
              <a:t> with soap are</a:t>
            </a:r>
            <a:r>
              <a:rPr lang="en-US" sz="1200" b="0" i="0" u="none" kern="1200" baseline="0" dirty="0" smtClean="0">
                <a:solidFill>
                  <a:schemeClr val="tx1"/>
                </a:solidFill>
                <a:latin typeface="+mn-lt"/>
                <a:ea typeface="+mn-ea"/>
                <a:cs typeface="+mn-cs"/>
              </a:rPr>
              <a:t> and </a:t>
            </a:r>
            <a:r>
              <a:rPr lang="en-US" sz="1200" b="0" i="0" u="none" kern="1200" dirty="0" smtClean="0">
                <a:solidFill>
                  <a:schemeClr val="tx1"/>
                </a:solidFill>
                <a:latin typeface="+mn-lt"/>
                <a:ea typeface="+mn-ea"/>
                <a:cs typeface="+mn-cs"/>
              </a:rPr>
              <a:t>what’s known about </a:t>
            </a:r>
            <a:r>
              <a:rPr lang="en-US" sz="1200" b="0" i="0" u="none" kern="1200" dirty="0" err="1" smtClean="0">
                <a:solidFill>
                  <a:schemeClr val="tx1"/>
                </a:solidFill>
                <a:latin typeface="+mn-lt"/>
                <a:ea typeface="+mn-ea"/>
                <a:cs typeface="+mn-cs"/>
              </a:rPr>
              <a:t>handwashing</a:t>
            </a:r>
            <a:r>
              <a:rPr lang="en-US" sz="1200" b="0" i="0" u="none" kern="1200" dirty="0" smtClean="0">
                <a:solidFill>
                  <a:schemeClr val="tx1"/>
                </a:solidFill>
                <a:latin typeface="+mn-lt"/>
                <a:ea typeface="+mn-ea"/>
                <a:cs typeface="+mn-cs"/>
              </a:rPr>
              <a:t> with soap in globally.</a:t>
            </a:r>
          </a:p>
          <a:p>
            <a:endParaRPr lang="en-US" sz="1200" b="0" i="0" u="none" kern="1200" dirty="0" smtClean="0">
              <a:solidFill>
                <a:schemeClr val="tx1"/>
              </a:solidFill>
              <a:latin typeface="+mn-lt"/>
              <a:ea typeface="+mn-ea"/>
              <a:cs typeface="+mn-cs"/>
            </a:endParaRPr>
          </a:p>
          <a:p>
            <a:r>
              <a:rPr lang="en-US" sz="1200" b="0" i="0" u="none" kern="1200" dirty="0" smtClean="0">
                <a:solidFill>
                  <a:schemeClr val="tx1"/>
                </a:solidFill>
                <a:latin typeface="+mn-lt"/>
                <a:ea typeface="+mn-ea"/>
                <a:cs typeface="+mn-cs"/>
              </a:rPr>
              <a:t>We will discuss</a:t>
            </a:r>
            <a:r>
              <a:rPr lang="en-US" sz="1200" b="0" i="0" u="none" kern="1200" baseline="0" dirty="0" smtClean="0">
                <a:solidFill>
                  <a:schemeClr val="tx1"/>
                </a:solidFill>
                <a:latin typeface="+mn-lt"/>
                <a:ea typeface="+mn-ea"/>
                <a:cs typeface="+mn-cs"/>
              </a:rPr>
              <a:t> the </a:t>
            </a:r>
            <a:r>
              <a:rPr lang="en-US" sz="1200" b="0" i="0" u="none" kern="1200" dirty="0" smtClean="0">
                <a:solidFill>
                  <a:schemeClr val="tx1"/>
                </a:solidFill>
                <a:latin typeface="+mn-lt"/>
                <a:ea typeface="+mn-ea"/>
                <a:cs typeface="+mn-cs"/>
              </a:rPr>
              <a:t>key times promoted for </a:t>
            </a:r>
            <a:r>
              <a:rPr lang="en-US" sz="1200" b="0" i="0" u="none" kern="1200" dirty="0" err="1" smtClean="0">
                <a:solidFill>
                  <a:schemeClr val="tx1"/>
                </a:solidFill>
                <a:latin typeface="+mn-lt"/>
                <a:ea typeface="+mn-ea"/>
                <a:cs typeface="+mn-cs"/>
              </a:rPr>
              <a:t>handwashing</a:t>
            </a:r>
            <a:r>
              <a:rPr lang="en-US" sz="1200" b="0" i="0" u="none" kern="1200" dirty="0" smtClean="0">
                <a:solidFill>
                  <a:schemeClr val="tx1"/>
                </a:solidFill>
                <a:latin typeface="+mn-lt"/>
                <a:ea typeface="+mn-ea"/>
                <a:cs typeface="+mn-cs"/>
              </a:rPr>
              <a:t>, specifically</a:t>
            </a:r>
            <a:r>
              <a:rPr lang="en-US" sz="1200" b="0" i="0" u="none" kern="1200" baseline="0" dirty="0" smtClean="0">
                <a:solidFill>
                  <a:schemeClr val="tx1"/>
                </a:solidFill>
                <a:latin typeface="+mn-lt"/>
                <a:ea typeface="+mn-ea"/>
                <a:cs typeface="+mn-cs"/>
              </a:rPr>
              <a:t> </a:t>
            </a:r>
            <a:r>
              <a:rPr lang="en-US" sz="1200" b="0" i="0" u="none" kern="1200" dirty="0" smtClean="0">
                <a:solidFill>
                  <a:schemeClr val="tx1"/>
                </a:solidFill>
                <a:latin typeface="+mn-lt"/>
                <a:ea typeface="+mn-ea"/>
                <a:cs typeface="+mn-cs"/>
              </a:rPr>
              <a:t>what various partners and other key players think are the key times</a:t>
            </a:r>
          </a:p>
          <a:p>
            <a:endParaRPr lang="en-US" sz="1200" b="0" i="0" u="none" kern="1200" dirty="0" smtClean="0">
              <a:solidFill>
                <a:schemeClr val="tx1"/>
              </a:solidFill>
              <a:latin typeface="+mn-lt"/>
              <a:ea typeface="+mn-ea"/>
              <a:cs typeface="+mn-cs"/>
            </a:endParaRPr>
          </a:p>
          <a:p>
            <a:r>
              <a:rPr lang="en-US" sz="1200" b="0" i="0" u="none" kern="1200" dirty="0" smtClean="0">
                <a:solidFill>
                  <a:schemeClr val="tx1"/>
                </a:solidFill>
                <a:latin typeface="+mn-lt"/>
                <a:ea typeface="+mn-ea"/>
                <a:cs typeface="+mn-cs"/>
              </a:rPr>
              <a:t>We want to understand the technologies used for </a:t>
            </a:r>
            <a:r>
              <a:rPr lang="en-US" sz="1200" b="0" i="0" u="none" kern="1200" dirty="0" err="1" smtClean="0">
                <a:solidFill>
                  <a:schemeClr val="tx1"/>
                </a:solidFill>
                <a:latin typeface="+mn-lt"/>
                <a:ea typeface="+mn-ea"/>
                <a:cs typeface="+mn-cs"/>
              </a:rPr>
              <a:t>handwashing</a:t>
            </a:r>
            <a:r>
              <a:rPr lang="en-US" sz="1200" b="0" i="0" u="none" kern="1200" dirty="0" smtClean="0">
                <a:solidFill>
                  <a:schemeClr val="tx1"/>
                </a:solidFill>
                <a:latin typeface="+mn-lt"/>
                <a:ea typeface="+mn-ea"/>
                <a:cs typeface="+mn-cs"/>
              </a:rPr>
              <a:t> and basic parameters around those technologies,</a:t>
            </a:r>
            <a:r>
              <a:rPr lang="en-US" sz="1200" b="0" i="0" u="none" kern="1200" baseline="0" dirty="0" smtClean="0">
                <a:solidFill>
                  <a:schemeClr val="tx1"/>
                </a:solidFill>
                <a:latin typeface="+mn-lt"/>
                <a:ea typeface="+mn-ea"/>
                <a:cs typeface="+mn-cs"/>
              </a:rPr>
              <a:t> specifically what factors are critical to include in design of technology.</a:t>
            </a:r>
            <a:endParaRPr lang="en-US" sz="1200" b="0" i="0" u="none" kern="1200" dirty="0" smtClean="0">
              <a:solidFill>
                <a:schemeClr val="tx1"/>
              </a:solidFill>
              <a:latin typeface="+mn-lt"/>
              <a:ea typeface="+mn-ea"/>
              <a:cs typeface="+mn-cs"/>
            </a:endParaRPr>
          </a:p>
          <a:p>
            <a:endParaRPr lang="en-US" sz="1200" b="0" i="0" u="none" kern="1200" dirty="0" smtClean="0">
              <a:solidFill>
                <a:schemeClr val="tx1"/>
              </a:solidFill>
              <a:latin typeface="+mn-lt"/>
              <a:ea typeface="+mn-ea"/>
              <a:cs typeface="+mn-cs"/>
            </a:endParaRPr>
          </a:p>
          <a:p>
            <a:r>
              <a:rPr lang="en-US" sz="1200" b="0" i="0" u="none" kern="1200" dirty="0" smtClean="0">
                <a:solidFill>
                  <a:schemeClr val="tx1"/>
                </a:solidFill>
                <a:latin typeface="+mn-lt"/>
                <a:ea typeface="+mn-ea"/>
                <a:cs typeface="+mn-cs"/>
              </a:rPr>
              <a:t>Finally, we will learn how </a:t>
            </a:r>
            <a:r>
              <a:rPr lang="en-US" sz="1200" b="0" i="0" u="none" kern="1200" dirty="0" err="1" smtClean="0">
                <a:solidFill>
                  <a:schemeClr val="tx1"/>
                </a:solidFill>
                <a:latin typeface="+mn-lt"/>
                <a:ea typeface="+mn-ea"/>
                <a:cs typeface="+mn-cs"/>
              </a:rPr>
              <a:t>handwashing</a:t>
            </a:r>
            <a:r>
              <a:rPr lang="en-US" sz="1200" b="0" i="0" u="none" kern="1200" dirty="0" smtClean="0">
                <a:solidFill>
                  <a:schemeClr val="tx1"/>
                </a:solidFill>
                <a:latin typeface="+mn-lt"/>
                <a:ea typeface="+mn-ea"/>
                <a:cs typeface="+mn-cs"/>
              </a:rPr>
              <a:t> promoted by different stakeholders</a:t>
            </a:r>
            <a:r>
              <a:rPr lang="fr-FR" sz="1200" b="0" i="0" u="none" kern="1200" baseline="0" dirty="0" smtClean="0">
                <a:solidFill>
                  <a:schemeClr val="tx1"/>
                </a:solidFill>
                <a:latin typeface="+mn-lt"/>
                <a:ea typeface="+mn-ea"/>
                <a:cs typeface="+mn-cs"/>
              </a:rPr>
              <a:t> in the </a:t>
            </a:r>
            <a:r>
              <a:rPr lang="fr-FR" sz="1200" b="0" i="0" u="none" kern="1200" baseline="0" dirty="0" err="1" smtClean="0">
                <a:solidFill>
                  <a:schemeClr val="tx1"/>
                </a:solidFill>
                <a:latin typeface="+mn-lt"/>
                <a:ea typeface="+mn-ea"/>
                <a:cs typeface="+mn-cs"/>
              </a:rPr>
              <a:t>sector</a:t>
            </a:r>
            <a:r>
              <a:rPr lang="fr-FR" sz="1200" b="0" i="0" u="none" kern="1200" baseline="0" dirty="0" smtClean="0">
                <a:solidFill>
                  <a:schemeClr val="tx1"/>
                </a:solidFill>
                <a:latin typeface="+mn-lt"/>
                <a:ea typeface="+mn-ea"/>
                <a:cs typeface="+mn-cs"/>
              </a:rPr>
              <a:t>, </a:t>
            </a:r>
            <a:r>
              <a:rPr lang="fr-FR" sz="1200" b="0" i="0" u="none" kern="1200" baseline="0" dirty="0" err="1" smtClean="0">
                <a:solidFill>
                  <a:schemeClr val="tx1"/>
                </a:solidFill>
                <a:latin typeface="+mn-lt"/>
                <a:ea typeface="+mn-ea"/>
                <a:cs typeface="+mn-cs"/>
              </a:rPr>
              <a:t>including</a:t>
            </a:r>
            <a:r>
              <a:rPr lang="fr-FR" sz="1200" b="0" i="0" u="none" kern="1200" baseline="0" dirty="0" smtClean="0">
                <a:solidFill>
                  <a:schemeClr val="tx1"/>
                </a:solidFill>
                <a:latin typeface="+mn-lt"/>
                <a:ea typeface="+mn-ea"/>
                <a:cs typeface="+mn-cs"/>
              </a:rPr>
              <a:t> public </a:t>
            </a:r>
            <a:r>
              <a:rPr lang="fr-FR" sz="1200" b="0" i="0" u="none" kern="1200" baseline="0" dirty="0" err="1" smtClean="0">
                <a:solidFill>
                  <a:schemeClr val="tx1"/>
                </a:solidFill>
                <a:latin typeface="+mn-lt"/>
                <a:ea typeface="+mn-ea"/>
                <a:cs typeface="+mn-cs"/>
              </a:rPr>
              <a:t>sector</a:t>
            </a:r>
            <a:r>
              <a:rPr lang="fr-FR" sz="1200" b="0" i="0" u="none" kern="1200" baseline="0" dirty="0" smtClean="0">
                <a:solidFill>
                  <a:schemeClr val="tx1"/>
                </a:solidFill>
                <a:latin typeface="+mn-lt"/>
                <a:ea typeface="+mn-ea"/>
                <a:cs typeface="+mn-cs"/>
              </a:rPr>
              <a:t> </a:t>
            </a:r>
            <a:r>
              <a:rPr lang="fr-FR" sz="1200" b="0" i="0" u="none" kern="1200" baseline="0" dirty="0" err="1" smtClean="0">
                <a:solidFill>
                  <a:schemeClr val="tx1"/>
                </a:solidFill>
                <a:latin typeface="+mn-lt"/>
                <a:ea typeface="+mn-ea"/>
                <a:cs typeface="+mn-cs"/>
              </a:rPr>
              <a:t>actors</a:t>
            </a:r>
            <a:r>
              <a:rPr lang="fr-FR" sz="1200" b="0" i="0" u="none" kern="1200" baseline="0" dirty="0" smtClean="0">
                <a:solidFill>
                  <a:schemeClr val="tx1"/>
                </a:solidFill>
                <a:latin typeface="+mn-lt"/>
                <a:ea typeface="+mn-ea"/>
                <a:cs typeface="+mn-cs"/>
              </a:rPr>
              <a:t> </a:t>
            </a:r>
            <a:r>
              <a:rPr lang="fr-FR" sz="1200" b="0" i="0" u="none" kern="1200" baseline="0" dirty="0" err="1" smtClean="0">
                <a:solidFill>
                  <a:schemeClr val="tx1"/>
                </a:solidFill>
                <a:latin typeface="+mn-lt"/>
                <a:ea typeface="+mn-ea"/>
                <a:cs typeface="+mn-cs"/>
              </a:rPr>
              <a:t>like</a:t>
            </a:r>
            <a:r>
              <a:rPr lang="fr-FR" sz="1200" b="0" i="0" u="none" kern="1200" baseline="0" dirty="0" smtClean="0">
                <a:solidFill>
                  <a:schemeClr val="tx1"/>
                </a:solidFill>
                <a:latin typeface="+mn-lt"/>
                <a:ea typeface="+mn-ea"/>
                <a:cs typeface="+mn-cs"/>
              </a:rPr>
              <a:t> the </a:t>
            </a:r>
            <a:r>
              <a:rPr lang="fr-FR" sz="1200" b="0" i="0" u="none" kern="1200" baseline="0" dirty="0" err="1" smtClean="0">
                <a:solidFill>
                  <a:schemeClr val="tx1"/>
                </a:solidFill>
                <a:latin typeface="+mn-lt"/>
                <a:ea typeface="+mn-ea"/>
                <a:cs typeface="+mn-cs"/>
              </a:rPr>
              <a:t>Government</a:t>
            </a:r>
            <a:r>
              <a:rPr lang="fr-FR" sz="1200" b="0" i="0" u="none" kern="1200" baseline="0" dirty="0" smtClean="0">
                <a:solidFill>
                  <a:schemeClr val="tx1"/>
                </a:solidFill>
                <a:latin typeface="+mn-lt"/>
                <a:ea typeface="+mn-ea"/>
                <a:cs typeface="+mn-cs"/>
              </a:rPr>
              <a:t> and </a:t>
            </a:r>
            <a:r>
              <a:rPr lang="fr-FR" sz="1200" b="0" i="0" u="none" kern="1200" baseline="0" dirty="0" err="1" smtClean="0">
                <a:solidFill>
                  <a:schemeClr val="tx1"/>
                </a:solidFill>
                <a:latin typeface="+mn-lt"/>
                <a:ea typeface="+mn-ea"/>
                <a:cs typeface="+mn-cs"/>
              </a:rPr>
              <a:t>private</a:t>
            </a:r>
            <a:r>
              <a:rPr lang="fr-FR" sz="1200" b="0" i="0" u="none" kern="1200" baseline="0" dirty="0" smtClean="0">
                <a:solidFill>
                  <a:schemeClr val="tx1"/>
                </a:solidFill>
                <a:latin typeface="+mn-lt"/>
                <a:ea typeface="+mn-ea"/>
                <a:cs typeface="+mn-cs"/>
              </a:rPr>
              <a:t> </a:t>
            </a:r>
            <a:r>
              <a:rPr lang="fr-FR" sz="1200" b="0" i="0" u="none" kern="1200" baseline="0" dirty="0" err="1" smtClean="0">
                <a:solidFill>
                  <a:schemeClr val="tx1"/>
                </a:solidFill>
                <a:latin typeface="+mn-lt"/>
                <a:ea typeface="+mn-ea"/>
                <a:cs typeface="+mn-cs"/>
              </a:rPr>
              <a:t>actors</a:t>
            </a:r>
            <a:r>
              <a:rPr lang="fr-FR" sz="1200" b="0" i="0" u="none" kern="1200" baseline="0" dirty="0" smtClean="0">
                <a:solidFill>
                  <a:schemeClr val="tx1"/>
                </a:solidFill>
                <a:latin typeface="+mn-lt"/>
                <a:ea typeface="+mn-ea"/>
                <a:cs typeface="+mn-cs"/>
              </a:rPr>
              <a:t>, </a:t>
            </a:r>
            <a:r>
              <a:rPr lang="fr-FR" sz="1200" b="0" i="0" u="none" kern="1200" baseline="0" dirty="0" err="1" smtClean="0">
                <a:solidFill>
                  <a:schemeClr val="tx1"/>
                </a:solidFill>
                <a:latin typeface="+mn-lt"/>
                <a:ea typeface="+mn-ea"/>
                <a:cs typeface="+mn-cs"/>
              </a:rPr>
              <a:t>such</a:t>
            </a:r>
            <a:r>
              <a:rPr lang="fr-FR" sz="1200" b="0" i="0" u="none" kern="1200" baseline="0" dirty="0" smtClean="0">
                <a:solidFill>
                  <a:schemeClr val="tx1"/>
                </a:solidFill>
                <a:latin typeface="+mn-lt"/>
                <a:ea typeface="+mn-ea"/>
                <a:cs typeface="+mn-cs"/>
              </a:rPr>
              <a:t> as Unilever or Procter &amp; </a:t>
            </a:r>
            <a:r>
              <a:rPr lang="fr-FR" sz="1200" b="0" i="0" u="none" kern="1200" baseline="0" dirty="0" err="1" smtClean="0">
                <a:solidFill>
                  <a:schemeClr val="tx1"/>
                </a:solidFill>
                <a:latin typeface="+mn-lt"/>
                <a:ea typeface="+mn-ea"/>
                <a:cs typeface="+mn-cs"/>
              </a:rPr>
              <a:t>Gamble</a:t>
            </a:r>
            <a:r>
              <a:rPr lang="fr-FR" sz="1200" b="0" i="0" u="none" kern="1200" baseline="0" dirty="0" smtClean="0">
                <a:solidFill>
                  <a:schemeClr val="tx1"/>
                </a:solidFill>
                <a:latin typeface="+mn-lt"/>
                <a:ea typeface="+mn-ea"/>
                <a:cs typeface="+mn-cs"/>
              </a:rPr>
              <a:t>.</a:t>
            </a:r>
            <a:endParaRPr lang="en-US" sz="1200" b="0" i="0" u="none" kern="1200" dirty="0" smtClean="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6</a:t>
            </a:fld>
            <a:endParaRPr lang="en-US"/>
          </a:p>
        </p:txBody>
      </p:sp>
    </p:spTree>
    <p:extLst>
      <p:ext uri="{BB962C8B-B14F-4D97-AF65-F5344CB8AC3E}">
        <p14:creationId xmlns:p14="http://schemas.microsoft.com/office/powerpoint/2010/main" val="391226428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These are some images of the </a:t>
            </a:r>
            <a:r>
              <a:rPr lang="en-US" sz="1200" u="none" kern="1200" dirty="0" err="1" smtClean="0">
                <a:solidFill>
                  <a:schemeClr val="tx1"/>
                </a:solidFill>
                <a:latin typeface="+mn-lt"/>
                <a:ea typeface="+mn-ea"/>
                <a:cs typeface="+mn-cs"/>
              </a:rPr>
              <a:t>Superamma</a:t>
            </a:r>
            <a:r>
              <a:rPr lang="en-US" sz="1200" u="none" kern="1200" dirty="0" smtClean="0">
                <a:solidFill>
                  <a:schemeClr val="tx1"/>
                </a:solidFill>
                <a:latin typeface="+mn-lt"/>
                <a:ea typeface="+mn-ea"/>
                <a:cs typeface="+mn-cs"/>
              </a:rPr>
              <a:t> cartoon.</a:t>
            </a:r>
            <a:r>
              <a:rPr lang="en-US" sz="1200" u="none" kern="1200" baseline="0" dirty="0" smtClean="0">
                <a:solidFill>
                  <a:schemeClr val="tx1"/>
                </a:solidFill>
                <a:latin typeface="+mn-lt"/>
                <a:ea typeface="+mn-ea"/>
                <a:cs typeface="+mn-cs"/>
              </a:rPr>
              <a:t> I</a:t>
            </a:r>
            <a:r>
              <a:rPr lang="en-US" sz="1200" u="none" kern="1200" dirty="0" smtClean="0">
                <a:solidFill>
                  <a:schemeClr val="tx1"/>
                </a:solidFill>
                <a:latin typeface="+mn-lt"/>
                <a:ea typeface="+mn-ea"/>
                <a:cs typeface="+mn-cs"/>
              </a:rPr>
              <a:t>n the picture you see the mother with her child. </a:t>
            </a:r>
          </a:p>
          <a:p>
            <a:r>
              <a:rPr lang="en-US" sz="1200" u="none" strike="noStrike" kern="1200" dirty="0" smtClean="0">
                <a:solidFill>
                  <a:schemeClr val="tx1"/>
                </a:solidFill>
                <a:latin typeface="+mn-lt"/>
                <a:ea typeface="+mn-ea"/>
                <a:cs typeface="+mn-cs"/>
              </a:rPr>
              <a:t> </a:t>
            </a:r>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In the second image she is teaching her child how to wash</a:t>
            </a:r>
            <a:r>
              <a:rPr lang="en-US" sz="1200" u="none" kern="1200" baseline="0" dirty="0" smtClean="0">
                <a:solidFill>
                  <a:schemeClr val="tx1"/>
                </a:solidFill>
                <a:latin typeface="+mn-lt"/>
                <a:ea typeface="+mn-ea"/>
                <a:cs typeface="+mn-cs"/>
              </a:rPr>
              <a:t> hands, in the </a:t>
            </a:r>
            <a:r>
              <a:rPr lang="en-US" sz="1200" u="none" kern="1200" dirty="0" smtClean="0">
                <a:solidFill>
                  <a:schemeClr val="tx1"/>
                </a:solidFill>
                <a:latin typeface="+mn-lt"/>
                <a:ea typeface="+mn-ea"/>
                <a:cs typeface="+mn-cs"/>
              </a:rPr>
              <a:t>third she is teaching him how to read. Here, </a:t>
            </a:r>
            <a:r>
              <a:rPr lang="en-US" sz="1200" u="none" kern="1200" dirty="0" err="1" smtClean="0">
                <a:solidFill>
                  <a:schemeClr val="tx1"/>
                </a:solidFill>
                <a:latin typeface="+mn-lt"/>
                <a:ea typeface="+mn-ea"/>
                <a:cs typeface="+mn-cs"/>
              </a:rPr>
              <a:t>handwashing</a:t>
            </a:r>
            <a:r>
              <a:rPr lang="en-US" sz="1200" u="none" kern="1200" baseline="0" dirty="0" smtClean="0">
                <a:solidFill>
                  <a:schemeClr val="tx1"/>
                </a:solidFill>
                <a:latin typeface="+mn-lt"/>
                <a:ea typeface="+mn-ea"/>
                <a:cs typeface="+mn-cs"/>
              </a:rPr>
              <a:t> is equivalent to reading – an important thing for a mother to pass on to her child.</a:t>
            </a:r>
            <a:endParaRPr lang="en-US" sz="1200" u="none" kern="1200" dirty="0" smtClean="0">
              <a:solidFill>
                <a:schemeClr val="tx1"/>
              </a:solidFill>
              <a:latin typeface="+mn-lt"/>
              <a:ea typeface="+mn-ea"/>
              <a:cs typeface="+mn-cs"/>
            </a:endParaRPr>
          </a:p>
          <a:p>
            <a:r>
              <a:rPr lang="en-US" sz="1200" u="none" strike="noStrike" kern="1200" dirty="0" smtClean="0">
                <a:solidFill>
                  <a:schemeClr val="tx1"/>
                </a:solidFill>
                <a:latin typeface="+mn-lt"/>
                <a:ea typeface="+mn-ea"/>
                <a:cs typeface="+mn-cs"/>
              </a:rPr>
              <a:t> </a:t>
            </a:r>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On the bottom is the grown up child who is now a doctor.</a:t>
            </a:r>
            <a:r>
              <a:rPr lang="en-US" sz="1200" u="none" kern="1200" baseline="0" dirty="0" smtClean="0">
                <a:solidFill>
                  <a:schemeClr val="tx1"/>
                </a:solidFill>
                <a:latin typeface="+mn-lt"/>
                <a:ea typeface="+mn-ea"/>
                <a:cs typeface="+mn-cs"/>
              </a:rPr>
              <a:t> He has a family of his own, </a:t>
            </a:r>
            <a:r>
              <a:rPr lang="en-US" sz="1200" u="none" kern="1200" dirty="0" smtClean="0">
                <a:solidFill>
                  <a:schemeClr val="tx1"/>
                </a:solidFill>
                <a:latin typeface="+mn-lt"/>
                <a:ea typeface="+mn-ea"/>
                <a:cs typeface="+mn-cs"/>
              </a:rPr>
              <a:t>he thanks his mother</a:t>
            </a:r>
            <a:r>
              <a:rPr lang="en-US" sz="1200" u="none" kern="1200" baseline="0" dirty="0" smtClean="0">
                <a:solidFill>
                  <a:schemeClr val="tx1"/>
                </a:solidFill>
                <a:latin typeface="+mn-lt"/>
                <a:ea typeface="+mn-ea"/>
                <a:cs typeface="+mn-cs"/>
              </a:rPr>
              <a:t> for teaching him good manners and hygiene.</a:t>
            </a:r>
            <a:endParaRPr lang="en-US" sz="1200" u="none"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51</a:t>
            </a:fld>
            <a:endParaRPr lang="en-US"/>
          </a:p>
        </p:txBody>
      </p:sp>
    </p:spTree>
    <p:extLst>
      <p:ext uri="{BB962C8B-B14F-4D97-AF65-F5344CB8AC3E}">
        <p14:creationId xmlns:p14="http://schemas.microsoft.com/office/powerpoint/2010/main" val="419682817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lvl="0"/>
            <a:r>
              <a:rPr lang="en-US" sz="1200" u="none" kern="1200" dirty="0" smtClean="0">
                <a:solidFill>
                  <a:schemeClr val="tx1"/>
                </a:solidFill>
                <a:latin typeface="+mn-lt"/>
                <a:ea typeface="+mn-ea"/>
                <a:cs typeface="+mn-cs"/>
              </a:rPr>
              <a:t>These are images from the school play featuring</a:t>
            </a:r>
            <a:r>
              <a:rPr lang="en-US" sz="1200" u="none" kern="1200" baseline="0" dirty="0" smtClean="0">
                <a:solidFill>
                  <a:schemeClr val="tx1"/>
                </a:solidFill>
                <a:latin typeface="+mn-lt"/>
                <a:ea typeface="+mn-ea"/>
                <a:cs typeface="+mn-cs"/>
              </a:rPr>
              <a:t> </a:t>
            </a:r>
            <a:r>
              <a:rPr lang="en-US" sz="1200" u="none" kern="1200" dirty="0" smtClean="0">
                <a:solidFill>
                  <a:schemeClr val="tx1"/>
                </a:solidFill>
                <a:latin typeface="+mn-lt"/>
                <a:ea typeface="+mn-ea"/>
                <a:cs typeface="+mn-cs"/>
              </a:rPr>
              <a:t>“</a:t>
            </a:r>
            <a:r>
              <a:rPr lang="en-US" sz="1200" u="none" kern="1200" dirty="0" err="1" smtClean="0">
                <a:solidFill>
                  <a:schemeClr val="tx1"/>
                </a:solidFill>
                <a:latin typeface="+mn-lt"/>
                <a:ea typeface="+mn-ea"/>
                <a:cs typeface="+mn-cs"/>
              </a:rPr>
              <a:t>Laddu</a:t>
            </a:r>
            <a:r>
              <a:rPr lang="en-US" sz="1200" u="none" kern="1200" dirty="0" smtClean="0">
                <a:solidFill>
                  <a:schemeClr val="tx1"/>
                </a:solidFill>
                <a:latin typeface="+mn-lt"/>
                <a:ea typeface="+mn-ea"/>
                <a:cs typeface="+mn-cs"/>
              </a:rPr>
              <a:t> Lingam”, a character who doesn’t bathe or wash.</a:t>
            </a:r>
            <a:r>
              <a:rPr lang="en-US" sz="1200" u="none" kern="1200" baseline="0" dirty="0" smtClean="0">
                <a:solidFill>
                  <a:schemeClr val="tx1"/>
                </a:solidFill>
                <a:latin typeface="+mn-lt"/>
                <a:ea typeface="+mn-ea"/>
                <a:cs typeface="+mn-cs"/>
              </a:rPr>
              <a:t> He</a:t>
            </a:r>
            <a:r>
              <a:rPr lang="en-US" sz="1200" u="none" kern="1200" dirty="0" smtClean="0">
                <a:solidFill>
                  <a:schemeClr val="tx1"/>
                </a:solidFill>
                <a:latin typeface="+mn-lt"/>
                <a:ea typeface="+mn-ea"/>
                <a:cs typeface="+mn-cs"/>
              </a:rPr>
              <a:t> challenges </a:t>
            </a:r>
            <a:r>
              <a:rPr lang="en-US" sz="1200" u="none" kern="1200" dirty="0" err="1" smtClean="0">
                <a:solidFill>
                  <a:schemeClr val="tx1"/>
                </a:solidFill>
                <a:latin typeface="+mn-lt"/>
                <a:ea typeface="+mn-ea"/>
                <a:cs typeface="+mn-cs"/>
              </a:rPr>
              <a:t>SuperAmma</a:t>
            </a:r>
            <a:r>
              <a:rPr lang="en-US" sz="1200" u="none" kern="1200" dirty="0" smtClean="0">
                <a:solidFill>
                  <a:schemeClr val="tx1"/>
                </a:solidFill>
                <a:latin typeface="+mn-lt"/>
                <a:ea typeface="+mn-ea"/>
                <a:cs typeface="+mn-cs"/>
              </a:rPr>
              <a:t> to a cooking contest.</a:t>
            </a:r>
          </a:p>
          <a:p>
            <a:r>
              <a:rPr lang="en-US" sz="1200" u="none" strike="noStrike" kern="1200" dirty="0" smtClean="0">
                <a:solidFill>
                  <a:schemeClr val="tx1"/>
                </a:solidFill>
                <a:latin typeface="+mn-lt"/>
                <a:ea typeface="+mn-ea"/>
                <a:cs typeface="+mn-cs"/>
              </a:rPr>
              <a:t> </a:t>
            </a:r>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The play leverages disgust reactions in children regarding </a:t>
            </a:r>
            <a:r>
              <a:rPr lang="en-US" sz="1200" u="none" kern="1200" dirty="0" err="1" smtClean="0">
                <a:solidFill>
                  <a:schemeClr val="tx1"/>
                </a:solidFill>
                <a:latin typeface="+mn-lt"/>
                <a:ea typeface="+mn-ea"/>
                <a:cs typeface="+mn-cs"/>
              </a:rPr>
              <a:t>handwashing</a:t>
            </a:r>
            <a:endParaRPr lang="en-US" sz="1200" u="none" kern="1200" dirty="0" smtClean="0">
              <a:solidFill>
                <a:schemeClr val="tx1"/>
              </a:solidFill>
              <a:latin typeface="+mn-lt"/>
              <a:ea typeface="+mn-ea"/>
              <a:cs typeface="+mn-cs"/>
            </a:endParaRPr>
          </a:p>
          <a:p>
            <a:r>
              <a:rPr lang="en-US" sz="1200" u="none" strike="noStrike" kern="1200" dirty="0" smtClean="0">
                <a:solidFill>
                  <a:schemeClr val="tx1"/>
                </a:solidFill>
                <a:latin typeface="+mn-lt"/>
                <a:ea typeface="+mn-ea"/>
                <a:cs typeface="+mn-cs"/>
              </a:rPr>
              <a:t> </a:t>
            </a:r>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The example of the script on the left is called The Cookery Show</a:t>
            </a:r>
          </a:p>
          <a:p>
            <a:r>
              <a:rPr lang="en-US" sz="1200" u="none" strike="noStrike" kern="1200" dirty="0" smtClean="0">
                <a:solidFill>
                  <a:schemeClr val="tx1"/>
                </a:solidFill>
                <a:latin typeface="+mn-lt"/>
                <a:ea typeface="+mn-ea"/>
                <a:cs typeface="+mn-cs"/>
              </a:rPr>
              <a:t> </a:t>
            </a:r>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The two individuals would make food for children and then pass them around giving the children an opportunity to eat. No child wants to eat the food prepared by </a:t>
            </a:r>
            <a:r>
              <a:rPr lang="en-US" sz="1200" u="none" kern="1200" dirty="0" err="1" smtClean="0">
                <a:solidFill>
                  <a:schemeClr val="tx1"/>
                </a:solidFill>
                <a:latin typeface="+mn-lt"/>
                <a:ea typeface="+mn-ea"/>
                <a:cs typeface="+mn-cs"/>
              </a:rPr>
              <a:t>Laddu</a:t>
            </a:r>
            <a:r>
              <a:rPr lang="en-US" sz="1200" u="none" kern="1200" dirty="0" smtClean="0">
                <a:solidFill>
                  <a:schemeClr val="tx1"/>
                </a:solidFill>
                <a:latin typeface="+mn-lt"/>
                <a:ea typeface="+mn-ea"/>
                <a:cs typeface="+mn-cs"/>
              </a:rPr>
              <a:t> Lingam</a:t>
            </a:r>
            <a:r>
              <a:rPr lang="en-US" sz="1200" u="none" kern="1200" baseline="0" dirty="0" smtClean="0">
                <a:solidFill>
                  <a:schemeClr val="tx1"/>
                </a:solidFill>
                <a:latin typeface="+mn-lt"/>
                <a:ea typeface="+mn-ea"/>
                <a:cs typeface="+mn-cs"/>
              </a:rPr>
              <a:t> because the character neither bathes nor washes hands. The students are intended to find the character </a:t>
            </a:r>
            <a:r>
              <a:rPr lang="en-US" sz="1200" u="none" kern="1200" dirty="0" smtClean="0">
                <a:solidFill>
                  <a:schemeClr val="tx1"/>
                </a:solidFill>
                <a:latin typeface="+mn-lt"/>
                <a:ea typeface="+mn-ea"/>
                <a:cs typeface="+mn-cs"/>
              </a:rPr>
              <a:t>“repulsive.” </a:t>
            </a:r>
          </a:p>
          <a:p>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After</a:t>
            </a:r>
            <a:r>
              <a:rPr lang="en-US" sz="1200" u="none" kern="1200" baseline="0" dirty="0" smtClean="0">
                <a:solidFill>
                  <a:schemeClr val="tx1"/>
                </a:solidFill>
                <a:latin typeface="+mn-lt"/>
                <a:ea typeface="+mn-ea"/>
                <a:cs typeface="+mn-cs"/>
              </a:rPr>
              <a:t> the play, children commit to washing hands more.</a:t>
            </a:r>
            <a:endParaRPr lang="en-US" sz="1200" u="none"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52</a:t>
            </a:fld>
            <a:endParaRPr lang="en-US"/>
          </a:p>
        </p:txBody>
      </p:sp>
    </p:spTree>
    <p:extLst>
      <p:ext uri="{BB962C8B-B14F-4D97-AF65-F5344CB8AC3E}">
        <p14:creationId xmlns:p14="http://schemas.microsoft.com/office/powerpoint/2010/main" val="411047748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b="0" i="0" u="none" kern="1200" dirty="0" smtClean="0">
                <a:solidFill>
                  <a:schemeClr val="tx1"/>
                </a:solidFill>
                <a:latin typeface="+mn-lt"/>
                <a:ea typeface="+mn-ea"/>
                <a:cs typeface="+mn-cs"/>
              </a:rPr>
              <a:t>On graph A, the first point is the percentage of people washing their hands with soap at target occasions. At baseline it’s around 3-4% in both groups. The redline is the intervention. After 6 months the percentage of people washing hands with soap went up to 40%. In the control group there was very little change. At 6 months they did the intervention with the control group and saw similar results. </a:t>
            </a:r>
          </a:p>
          <a:p>
            <a:r>
              <a:rPr lang="en-US" sz="1200" b="0" i="0" u="none" kern="1200" dirty="0" smtClean="0">
                <a:solidFill>
                  <a:schemeClr val="tx1"/>
                </a:solidFill>
                <a:latin typeface="+mn-lt"/>
                <a:ea typeface="+mn-ea"/>
                <a:cs typeface="+mn-cs"/>
              </a:rPr>
              <a:t/>
            </a:r>
            <a:br>
              <a:rPr lang="en-US" sz="1200" b="0" i="0" u="none" kern="1200" dirty="0" smtClean="0">
                <a:solidFill>
                  <a:schemeClr val="tx1"/>
                </a:solidFill>
                <a:latin typeface="+mn-lt"/>
                <a:ea typeface="+mn-ea"/>
                <a:cs typeface="+mn-cs"/>
              </a:rPr>
            </a:br>
            <a:r>
              <a:rPr lang="en-US" sz="1200" b="0" i="0" u="none" kern="1200" dirty="0" smtClean="0">
                <a:solidFill>
                  <a:schemeClr val="tx1"/>
                </a:solidFill>
                <a:latin typeface="+mn-lt"/>
                <a:ea typeface="+mn-ea"/>
                <a:cs typeface="+mn-cs"/>
              </a:rPr>
              <a:t>However, we do not know the long-term implications</a:t>
            </a:r>
            <a:r>
              <a:rPr lang="en-US" sz="1200" b="0" i="0" u="none" kern="1200" baseline="0" dirty="0" smtClean="0">
                <a:solidFill>
                  <a:schemeClr val="tx1"/>
                </a:solidFill>
                <a:latin typeface="+mn-lt"/>
                <a:ea typeface="+mn-ea"/>
                <a:cs typeface="+mn-cs"/>
              </a:rPr>
              <a:t> of an intervention model. Is this a sustainable change? </a:t>
            </a:r>
          </a:p>
          <a:p>
            <a:r>
              <a:rPr lang="en-US" sz="1200" b="0" i="0" u="none" kern="1200" baseline="0" dirty="0" smtClean="0">
                <a:solidFill>
                  <a:schemeClr val="tx1"/>
                </a:solidFill>
                <a:latin typeface="+mn-lt"/>
                <a:ea typeface="+mn-ea"/>
                <a:cs typeface="+mn-cs"/>
              </a:rPr>
              <a:t/>
            </a:r>
            <a:br>
              <a:rPr lang="en-US" sz="1200" b="0" i="0" u="none" kern="1200" baseline="0" dirty="0" smtClean="0">
                <a:solidFill>
                  <a:schemeClr val="tx1"/>
                </a:solidFill>
                <a:latin typeface="+mn-lt"/>
                <a:ea typeface="+mn-ea"/>
                <a:cs typeface="+mn-cs"/>
              </a:rPr>
            </a:br>
            <a:r>
              <a:rPr lang="en-US" sz="1200" b="0" i="0" u="none" kern="1200" baseline="0" dirty="0" smtClean="0">
                <a:solidFill>
                  <a:schemeClr val="tx1"/>
                </a:solidFill>
                <a:latin typeface="+mn-lt"/>
                <a:ea typeface="+mn-ea"/>
                <a:cs typeface="+mn-cs"/>
              </a:rPr>
              <a:t>These are promising results and will be the subject of further research. </a:t>
            </a:r>
            <a:r>
              <a:rPr lang="en-US" sz="1200" b="0" i="0" u="none" kern="1200" dirty="0" smtClean="0">
                <a:solidFill>
                  <a:schemeClr val="tx1"/>
                </a:solidFill>
                <a:latin typeface="+mn-lt"/>
                <a:ea typeface="+mn-ea"/>
                <a:cs typeface="+mn-cs"/>
              </a:rPr>
              <a:t/>
            </a:r>
            <a:br>
              <a:rPr lang="en-US" sz="1200" b="0" i="0" u="none" kern="1200" dirty="0" smtClean="0">
                <a:solidFill>
                  <a:schemeClr val="tx1"/>
                </a:solidFill>
                <a:latin typeface="+mn-lt"/>
                <a:ea typeface="+mn-ea"/>
                <a:cs typeface="+mn-cs"/>
              </a:rPr>
            </a:br>
            <a:endParaRPr lang="en-US" sz="1200" b="0" i="0" u="none" kern="1200" dirty="0" smtClean="0">
              <a:solidFill>
                <a:schemeClr val="tx1"/>
              </a:solidFill>
              <a:latin typeface="+mn-lt"/>
              <a:ea typeface="+mn-ea"/>
              <a:cs typeface="+mn-cs"/>
            </a:endParaRPr>
          </a:p>
          <a:p>
            <a:r>
              <a:rPr lang="en-US" sz="1200" b="0" i="0" u="none" kern="1200" dirty="0" smtClean="0">
                <a:solidFill>
                  <a:schemeClr val="tx1"/>
                </a:solidFill>
                <a:latin typeface="+mn-lt"/>
                <a:ea typeface="+mn-ea"/>
                <a:cs typeface="+mn-cs"/>
              </a:rPr>
              <a:t/>
            </a:r>
            <a:br>
              <a:rPr lang="en-US" sz="1200" b="0" i="0" u="none" kern="1200" dirty="0" smtClean="0">
                <a:solidFill>
                  <a:schemeClr val="tx1"/>
                </a:solidFill>
                <a:latin typeface="+mn-lt"/>
                <a:ea typeface="+mn-ea"/>
                <a:cs typeface="+mn-cs"/>
              </a:rPr>
            </a:br>
            <a:endParaRPr lang="fr-FR" b="0" i="0" u="none" dirty="0"/>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53</a:t>
            </a:fld>
            <a:endParaRPr lang="en-US"/>
          </a:p>
        </p:txBody>
      </p:sp>
    </p:spTree>
    <p:extLst>
      <p:ext uri="{BB962C8B-B14F-4D97-AF65-F5344CB8AC3E}">
        <p14:creationId xmlns:p14="http://schemas.microsoft.com/office/powerpoint/2010/main" val="130505443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dirty="0" smtClean="0">
                <a:solidFill>
                  <a:schemeClr val="tx1"/>
                </a:solidFill>
                <a:latin typeface="+mn-lt"/>
                <a:ea typeface="+mn-ea"/>
                <a:cs typeface="+mn-cs"/>
              </a:rPr>
              <a:t>Habits refer to learned, automatic behaviors</a:t>
            </a:r>
          </a:p>
          <a:p>
            <a:r>
              <a:rPr lang="en-US" sz="1200" u="none" kern="1200" dirty="0" smtClean="0">
                <a:solidFill>
                  <a:schemeClr val="tx1"/>
                </a:solidFill>
                <a:latin typeface="+mn-lt"/>
                <a:ea typeface="+mn-ea"/>
                <a:cs typeface="+mn-cs"/>
              </a:rPr>
              <a:t>–Influenced by what people are taught when they are younger</a:t>
            </a:r>
          </a:p>
          <a:p>
            <a:r>
              <a:rPr lang="en-US" sz="1200" u="none" kern="1200" dirty="0" smtClean="0">
                <a:solidFill>
                  <a:schemeClr val="tx1"/>
                </a:solidFill>
                <a:latin typeface="+mn-lt"/>
                <a:ea typeface="+mn-ea"/>
                <a:cs typeface="+mn-cs"/>
              </a:rPr>
              <a:t>–May be triggered by specific cues or stimuli</a:t>
            </a:r>
          </a:p>
          <a:p>
            <a:r>
              <a:rPr lang="en-US" sz="1200" u="none" kern="1200" dirty="0" smtClean="0">
                <a:solidFill>
                  <a:schemeClr val="tx1"/>
                </a:solidFill>
                <a:latin typeface="+mn-lt"/>
                <a:ea typeface="+mn-ea"/>
                <a:cs typeface="+mn-cs"/>
              </a:rPr>
              <a:t>–May be part of larger routine of activity</a:t>
            </a:r>
          </a:p>
          <a:p>
            <a:r>
              <a:rPr lang="en-US" sz="1200" u="none" strike="noStrike" kern="1200" dirty="0" smtClean="0">
                <a:solidFill>
                  <a:schemeClr val="tx1"/>
                </a:solidFill>
                <a:latin typeface="+mn-lt"/>
                <a:ea typeface="+mn-ea"/>
                <a:cs typeface="+mn-cs"/>
              </a:rPr>
              <a:t> </a:t>
            </a:r>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As an example: I routinely leave the house without grabbing</a:t>
            </a:r>
            <a:r>
              <a:rPr lang="en-US" sz="1200" u="none" kern="1200" baseline="0" dirty="0" smtClean="0">
                <a:solidFill>
                  <a:schemeClr val="tx1"/>
                </a:solidFill>
                <a:latin typeface="+mn-lt"/>
                <a:ea typeface="+mn-ea"/>
                <a:cs typeface="+mn-cs"/>
              </a:rPr>
              <a:t> my keys. Because of this, I now check my pockets for my keys right as I walk out the door. </a:t>
            </a:r>
            <a:r>
              <a:rPr lang="en-US" sz="1200" u="none" kern="1200" dirty="0" smtClean="0">
                <a:solidFill>
                  <a:schemeClr val="tx1"/>
                </a:solidFill>
                <a:latin typeface="+mn-lt"/>
                <a:ea typeface="+mn-ea"/>
                <a:cs typeface="+mn-cs"/>
              </a:rPr>
              <a:t>The door is the trigger – it reminds</a:t>
            </a:r>
            <a:r>
              <a:rPr lang="en-US" sz="1200" u="none" kern="1200" baseline="0" dirty="0" smtClean="0">
                <a:solidFill>
                  <a:schemeClr val="tx1"/>
                </a:solidFill>
                <a:latin typeface="+mn-lt"/>
                <a:ea typeface="+mn-ea"/>
                <a:cs typeface="+mn-cs"/>
              </a:rPr>
              <a:t> me to check for my keys whenever walking outside</a:t>
            </a:r>
            <a:r>
              <a:rPr lang="en-US" sz="1200" u="none" kern="1200" dirty="0" smtClean="0">
                <a:solidFill>
                  <a:schemeClr val="tx1"/>
                </a:solidFill>
                <a:latin typeface="+mn-lt"/>
                <a:ea typeface="+mn-ea"/>
                <a:cs typeface="+mn-cs"/>
              </a:rPr>
              <a:t>.</a:t>
            </a:r>
          </a:p>
          <a:p>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There</a:t>
            </a:r>
            <a:r>
              <a:rPr lang="en-US" sz="1200" u="none" kern="1200" baseline="0" dirty="0" smtClean="0">
                <a:solidFill>
                  <a:schemeClr val="tx1"/>
                </a:solidFill>
                <a:latin typeface="+mn-lt"/>
                <a:ea typeface="+mn-ea"/>
                <a:cs typeface="+mn-cs"/>
              </a:rPr>
              <a:t> has been a lot of research recently looking at how to use triggers for behavior. Can we use this same motivation to influence </a:t>
            </a:r>
            <a:r>
              <a:rPr lang="en-US" sz="1200" u="none" kern="1200" baseline="0" dirty="0" err="1" smtClean="0">
                <a:solidFill>
                  <a:schemeClr val="tx1"/>
                </a:solidFill>
                <a:latin typeface="+mn-lt"/>
                <a:ea typeface="+mn-ea"/>
                <a:cs typeface="+mn-cs"/>
              </a:rPr>
              <a:t>handwashing</a:t>
            </a:r>
            <a:r>
              <a:rPr lang="en-US" sz="1200" u="none" kern="1200" baseline="0" dirty="0" smtClean="0">
                <a:solidFill>
                  <a:schemeClr val="tx1"/>
                </a:solidFill>
                <a:latin typeface="+mn-lt"/>
                <a:ea typeface="+mn-ea"/>
                <a:cs typeface="+mn-cs"/>
              </a:rPr>
              <a:t>. </a:t>
            </a:r>
            <a:r>
              <a:rPr lang="en-US" sz="1200" u="none" kern="1200" dirty="0" smtClean="0">
                <a:solidFill>
                  <a:schemeClr val="tx1"/>
                </a:solidFill>
                <a:latin typeface="+mn-lt"/>
                <a:ea typeface="+mn-ea"/>
                <a:cs typeface="+mn-cs"/>
              </a:rPr>
              <a:t/>
            </a:r>
            <a:br>
              <a:rPr lang="en-US" sz="1200" u="none" kern="1200" dirty="0" smtClean="0">
                <a:solidFill>
                  <a:schemeClr val="tx1"/>
                </a:solidFill>
                <a:latin typeface="+mn-lt"/>
                <a:ea typeface="+mn-ea"/>
                <a:cs typeface="+mn-cs"/>
              </a:rPr>
            </a:br>
            <a:endParaRPr lang="en-US" sz="1200" u="none" kern="1200" dirty="0" smtClean="0">
              <a:solidFill>
                <a:schemeClr val="tx1"/>
              </a:solidFill>
              <a:latin typeface="+mn-lt"/>
              <a:ea typeface="+mn-ea"/>
              <a:cs typeface="+mn-cs"/>
            </a:endParaRPr>
          </a:p>
          <a:p>
            <a:r>
              <a:rPr lang="en-US" sz="1200" u="none" strike="noStrike" kern="1200" dirty="0" smtClean="0">
                <a:solidFill>
                  <a:schemeClr val="tx1"/>
                </a:solidFill>
                <a:latin typeface="+mn-lt"/>
                <a:ea typeface="+mn-ea"/>
                <a:cs typeface="+mn-cs"/>
              </a:rPr>
              <a:t> </a:t>
            </a:r>
            <a:endParaRPr lang="en-US" sz="1200" u="none"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98FEC81-807F-8B46-A086-C9AA4ACD546D}" type="slidenum">
              <a:rPr lang="en-US" smtClean="0">
                <a:solidFill>
                  <a:prstClr val="black"/>
                </a:solidFill>
                <a:latin typeface="Calibri"/>
              </a:rPr>
              <a:pPr/>
              <a:t>54</a:t>
            </a:fld>
            <a:endParaRPr lang="en-US">
              <a:solidFill>
                <a:prstClr val="black"/>
              </a:solidFill>
              <a:latin typeface="Calibri"/>
            </a:endParaRPr>
          </a:p>
        </p:txBody>
      </p:sp>
    </p:spTree>
    <p:extLst>
      <p:ext uri="{BB962C8B-B14F-4D97-AF65-F5344CB8AC3E}">
        <p14:creationId xmlns:p14="http://schemas.microsoft.com/office/powerpoint/2010/main" val="369604569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sz="1200" u="none" kern="1200" dirty="0" smtClean="0">
              <a:solidFill>
                <a:schemeClr val="tx1"/>
              </a:solidFill>
              <a:latin typeface="+mn-lt"/>
              <a:ea typeface="+mn-ea"/>
              <a:cs typeface="+mn-cs"/>
            </a:endParaRPr>
          </a:p>
          <a:p>
            <a:r>
              <a:rPr lang="en-US" sz="1200" dirty="0" smtClean="0"/>
              <a:t>Fit for School is a school-based health and nutrition program in the Philippines sponsored the German government. They have</a:t>
            </a:r>
            <a:r>
              <a:rPr lang="en-US" sz="1200" baseline="0" dirty="0" smtClean="0"/>
              <a:t> pioneered much of the work on habit as it relates to </a:t>
            </a:r>
            <a:r>
              <a:rPr lang="en-US" sz="1200" baseline="0" dirty="0" err="1" smtClean="0"/>
              <a:t>handwashing</a:t>
            </a:r>
            <a:r>
              <a:rPr lang="en-US" sz="1200" baseline="0" dirty="0" smtClean="0"/>
              <a:t>.</a:t>
            </a:r>
            <a:endParaRPr lang="en-US" sz="1200" dirty="0" smtClean="0"/>
          </a:p>
          <a:p>
            <a:endParaRPr lang="en-US" sz="1200" dirty="0" smtClean="0"/>
          </a:p>
          <a:p>
            <a:r>
              <a:rPr lang="en-US" sz="1200" dirty="0" smtClean="0"/>
              <a:t>Together with UNICEF, Fit for School have developed a Three Star Approach to school water, sanitation, and hygiene.</a:t>
            </a:r>
          </a:p>
          <a:p>
            <a:endParaRPr lang="en-US" sz="1200" dirty="0" smtClean="0"/>
          </a:p>
          <a:p>
            <a:r>
              <a:rPr lang="en-US" sz="1200" u="none" kern="1200" dirty="0" smtClean="0">
                <a:solidFill>
                  <a:schemeClr val="tx1"/>
                </a:solidFill>
                <a:latin typeface="+mn-lt"/>
                <a:ea typeface="+mn-ea"/>
                <a:cs typeface="+mn-cs"/>
              </a:rPr>
              <a:t>Fit for Schools includes packaged and focused intervention designed to impact school routines, including daily supervised group </a:t>
            </a:r>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 with soap. This is a simple activity</a:t>
            </a:r>
            <a:r>
              <a:rPr lang="en-US" sz="1200" u="none" kern="1200" baseline="0" dirty="0" smtClean="0">
                <a:solidFill>
                  <a:schemeClr val="tx1"/>
                </a:solidFill>
                <a:latin typeface="+mn-lt"/>
                <a:ea typeface="+mn-ea"/>
                <a:cs typeface="+mn-cs"/>
              </a:rPr>
              <a:t> that schools can implement that will help children start on the path to improving their health at school. </a:t>
            </a:r>
            <a:endParaRPr lang="en-US" sz="1200" u="none" kern="1200" dirty="0" smtClean="0">
              <a:solidFill>
                <a:schemeClr val="tx1"/>
              </a:solidFill>
              <a:latin typeface="+mn-lt"/>
              <a:ea typeface="+mn-ea"/>
              <a:cs typeface="+mn-cs"/>
            </a:endParaRPr>
          </a:p>
          <a:p>
            <a:r>
              <a:rPr lang="en-US" sz="1200" u="none" strike="noStrike" kern="1200" dirty="0" smtClean="0">
                <a:solidFill>
                  <a:schemeClr val="tx1"/>
                </a:solidFill>
                <a:latin typeface="+mn-lt"/>
                <a:ea typeface="+mn-ea"/>
                <a:cs typeface="+mn-cs"/>
              </a:rPr>
              <a:t> </a:t>
            </a:r>
            <a:endParaRPr lang="en-US" sz="1200" u="none" kern="1200" dirty="0" smtClean="0">
              <a:solidFill>
                <a:schemeClr val="tx1"/>
              </a:solidFill>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55</a:t>
            </a:fld>
            <a:endParaRPr lang="en-US"/>
          </a:p>
        </p:txBody>
      </p:sp>
    </p:spTree>
    <p:extLst>
      <p:ext uri="{BB962C8B-B14F-4D97-AF65-F5344CB8AC3E}">
        <p14:creationId xmlns:p14="http://schemas.microsoft.com/office/powerpoint/2010/main" val="218669926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u="none" kern="1200" dirty="0" smtClean="0">
                <a:solidFill>
                  <a:schemeClr val="tx1"/>
                </a:solidFill>
                <a:latin typeface="+mn-lt"/>
                <a:ea typeface="+mn-ea"/>
                <a:cs typeface="+mn-cs"/>
              </a:rPr>
              <a:t>All students within</a:t>
            </a:r>
            <a:r>
              <a:rPr lang="en-US" sz="1200" u="none" kern="1200" baseline="0" dirty="0" smtClean="0">
                <a:solidFill>
                  <a:schemeClr val="tx1"/>
                </a:solidFill>
                <a:latin typeface="+mn-lt"/>
                <a:ea typeface="+mn-ea"/>
                <a:cs typeface="+mn-cs"/>
              </a:rPr>
              <a:t> a specific grade or class will wash their hands together – at the same time – under the supervision of their teacher.</a:t>
            </a:r>
            <a:endParaRPr lang="en-US" sz="1200" u="none"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98FEC81-807F-8B46-A086-C9AA4ACD546D}" type="slidenum">
              <a:rPr lang="en-US" smtClean="0"/>
              <a:pPr/>
              <a:t>56</a:t>
            </a:fld>
            <a:endParaRPr lang="en-US"/>
          </a:p>
        </p:txBody>
      </p:sp>
    </p:spTree>
    <p:extLst>
      <p:ext uri="{BB962C8B-B14F-4D97-AF65-F5344CB8AC3E}">
        <p14:creationId xmlns:p14="http://schemas.microsoft.com/office/powerpoint/2010/main" val="141588484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This daily</a:t>
            </a:r>
            <a:r>
              <a:rPr lang="en-US" sz="1200" u="none" kern="1200" baseline="0" dirty="0" smtClean="0">
                <a:solidFill>
                  <a:schemeClr val="tx1"/>
                </a:solidFill>
                <a:latin typeface="+mn-lt"/>
                <a:ea typeface="+mn-ea"/>
                <a:cs typeface="+mn-cs"/>
              </a:rPr>
              <a:t> repetition not only improves </a:t>
            </a:r>
            <a:r>
              <a:rPr lang="en-US" sz="1200" u="none" kern="1200" baseline="0" dirty="0" err="1" smtClean="0">
                <a:solidFill>
                  <a:schemeClr val="tx1"/>
                </a:solidFill>
                <a:latin typeface="+mn-lt"/>
                <a:ea typeface="+mn-ea"/>
                <a:cs typeface="+mn-cs"/>
              </a:rPr>
              <a:t>handwashing</a:t>
            </a:r>
            <a:r>
              <a:rPr lang="en-US" sz="1200" u="none" kern="1200" baseline="0" dirty="0" smtClean="0">
                <a:solidFill>
                  <a:schemeClr val="tx1"/>
                </a:solidFill>
                <a:latin typeface="+mn-lt"/>
                <a:ea typeface="+mn-ea"/>
                <a:cs typeface="+mn-cs"/>
              </a:rPr>
              <a:t> at the school, it also provides a new habit that students can take home – improving </a:t>
            </a:r>
            <a:r>
              <a:rPr lang="en-US" sz="1200" u="none" kern="1200" baseline="0" dirty="0" err="1" smtClean="0">
                <a:solidFill>
                  <a:schemeClr val="tx1"/>
                </a:solidFill>
                <a:latin typeface="+mn-lt"/>
                <a:ea typeface="+mn-ea"/>
                <a:cs typeface="+mn-cs"/>
              </a:rPr>
              <a:t>handwashing</a:t>
            </a:r>
            <a:r>
              <a:rPr lang="en-US" sz="1200" u="none" kern="1200" baseline="0" dirty="0" smtClean="0">
                <a:solidFill>
                  <a:schemeClr val="tx1"/>
                </a:solidFill>
                <a:latin typeface="+mn-lt"/>
                <a:ea typeface="+mn-ea"/>
                <a:cs typeface="+mn-cs"/>
              </a:rPr>
              <a:t> in the community as well. The structure also allows for specific hygiene messages to be included in lessons to children.</a:t>
            </a:r>
            <a:endParaRPr lang="en-US" sz="1200" u="none" kern="1200" dirty="0" smtClean="0">
              <a:solidFill>
                <a:schemeClr val="tx1"/>
              </a:solidFill>
              <a:latin typeface="+mn-lt"/>
              <a:ea typeface="+mn-ea"/>
              <a:cs typeface="+mn-cs"/>
            </a:endParaRPr>
          </a:p>
          <a:p>
            <a:r>
              <a:rPr lang="en-US" sz="1200" u="none" strike="noStrike" kern="1200" dirty="0" smtClean="0">
                <a:solidFill>
                  <a:schemeClr val="tx1"/>
                </a:solidFill>
                <a:latin typeface="+mn-lt"/>
                <a:ea typeface="+mn-ea"/>
                <a:cs typeface="+mn-cs"/>
              </a:rPr>
              <a:t> </a:t>
            </a:r>
            <a:endParaRPr lang="en-US" sz="1200" u="none" kern="1200" dirty="0" smtClean="0">
              <a:solidFill>
                <a:schemeClr val="tx1"/>
              </a:solidFill>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57</a:t>
            </a:fld>
            <a:endParaRPr lang="en-US"/>
          </a:p>
        </p:txBody>
      </p:sp>
    </p:spTree>
    <p:extLst>
      <p:ext uri="{BB962C8B-B14F-4D97-AF65-F5344CB8AC3E}">
        <p14:creationId xmlns:p14="http://schemas.microsoft.com/office/powerpoint/2010/main" val="118488366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u="none" kern="1200" dirty="0" smtClean="0">
                <a:solidFill>
                  <a:schemeClr val="tx1"/>
                </a:solidFill>
                <a:latin typeface="+mn-lt"/>
                <a:ea typeface="+mn-ea"/>
                <a:cs typeface="+mn-cs"/>
              </a:rPr>
              <a:t>So</a:t>
            </a:r>
            <a:r>
              <a:rPr lang="en-US" sz="1200" u="none" kern="1200" baseline="0" dirty="0" smtClean="0">
                <a:solidFill>
                  <a:schemeClr val="tx1"/>
                </a:solidFill>
                <a:latin typeface="+mn-lt"/>
                <a:ea typeface="+mn-ea"/>
                <a:cs typeface="+mn-cs"/>
              </a:rPr>
              <a:t> we have just discussed planning, motivation and habit but these e</a:t>
            </a:r>
            <a:r>
              <a:rPr lang="en-US" sz="1200" u="none" kern="1200" dirty="0" smtClean="0">
                <a:solidFill>
                  <a:schemeClr val="tx1"/>
                </a:solidFill>
                <a:latin typeface="+mn-lt"/>
                <a:ea typeface="+mn-ea"/>
                <a:cs typeface="+mn-cs"/>
              </a:rPr>
              <a:t>nvironmental factors can be more difficult to grapple with from an intervention context. </a:t>
            </a:r>
          </a:p>
          <a:p>
            <a:endParaRPr lang="fr-FR" dirty="0"/>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58</a:t>
            </a:fld>
            <a:endParaRPr lang="en-US"/>
          </a:p>
        </p:txBody>
      </p:sp>
    </p:spTree>
    <p:extLst>
      <p:ext uri="{BB962C8B-B14F-4D97-AF65-F5344CB8AC3E}">
        <p14:creationId xmlns:p14="http://schemas.microsoft.com/office/powerpoint/2010/main" val="60603634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Social</a:t>
            </a:r>
            <a:r>
              <a:rPr lang="en-US" sz="1200" u="none" kern="1200" baseline="0" dirty="0" smtClean="0">
                <a:solidFill>
                  <a:schemeClr val="tx1"/>
                </a:solidFill>
                <a:latin typeface="+mn-lt"/>
                <a:ea typeface="+mn-ea"/>
                <a:cs typeface="+mn-cs"/>
              </a:rPr>
              <a:t> environment c</a:t>
            </a:r>
            <a:r>
              <a:rPr lang="en-US" sz="1200" u="none" kern="1200" dirty="0" smtClean="0">
                <a:solidFill>
                  <a:schemeClr val="tx1"/>
                </a:solidFill>
                <a:latin typeface="+mn-lt"/>
                <a:ea typeface="+mn-ea"/>
                <a:cs typeface="+mn-cs"/>
              </a:rPr>
              <a:t>an be viewed at the broader social and cultural context in which HWWS occurs (or does not occur)</a:t>
            </a:r>
          </a:p>
          <a:p>
            <a:r>
              <a:rPr lang="en-US" sz="1200" u="none" strike="noStrike" kern="1200" dirty="0" smtClean="0">
                <a:solidFill>
                  <a:schemeClr val="tx1"/>
                </a:solidFill>
                <a:latin typeface="+mn-lt"/>
                <a:ea typeface="+mn-ea"/>
                <a:cs typeface="+mn-cs"/>
              </a:rPr>
              <a:t> </a:t>
            </a:r>
          </a:p>
          <a:p>
            <a:r>
              <a:rPr lang="en-US" sz="1200" u="none" kern="1200" dirty="0" smtClean="0">
                <a:solidFill>
                  <a:schemeClr val="tx1"/>
                </a:solidFill>
                <a:latin typeface="+mn-lt"/>
                <a:ea typeface="+mn-ea"/>
                <a:cs typeface="+mn-cs"/>
              </a:rPr>
              <a:t>If you are developing your</a:t>
            </a:r>
            <a:r>
              <a:rPr lang="en-US" sz="1200" u="none" kern="1200" baseline="0" dirty="0" smtClean="0">
                <a:solidFill>
                  <a:schemeClr val="tx1"/>
                </a:solidFill>
                <a:latin typeface="+mn-lt"/>
                <a:ea typeface="+mn-ea"/>
                <a:cs typeface="+mn-cs"/>
              </a:rPr>
              <a:t> own intervention, some questions to ask your self are</a:t>
            </a:r>
            <a:r>
              <a:rPr lang="en-US" sz="1200" u="none" kern="1200" dirty="0" smtClean="0">
                <a:solidFill>
                  <a:schemeClr val="tx1"/>
                </a:solidFill>
                <a:latin typeface="+mn-lt"/>
                <a:ea typeface="+mn-ea"/>
                <a:cs typeface="+mn-cs"/>
              </a:rPr>
              <a:t>:</a:t>
            </a:r>
          </a:p>
          <a:p>
            <a:r>
              <a:rPr lang="en-US" sz="1200" u="none" kern="1200" dirty="0" smtClean="0">
                <a:solidFill>
                  <a:schemeClr val="tx1"/>
                </a:solidFill>
                <a:latin typeface="+mn-lt"/>
                <a:ea typeface="+mn-ea"/>
                <a:cs typeface="+mn-cs"/>
              </a:rPr>
              <a:t>–Who controls purchases and resource allocation?</a:t>
            </a:r>
          </a:p>
          <a:p>
            <a:r>
              <a:rPr lang="en-US" sz="1200" u="none" kern="1200" dirty="0" smtClean="0">
                <a:solidFill>
                  <a:schemeClr val="tx1"/>
                </a:solidFill>
                <a:latin typeface="+mn-lt"/>
                <a:ea typeface="+mn-ea"/>
                <a:cs typeface="+mn-cs"/>
              </a:rPr>
              <a:t>–Who influences the behaviors of the target audience (i.e., what is the role of the mother or mother-in-law influencing behaviors)</a:t>
            </a:r>
          </a:p>
          <a:p>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There has been a recent development of interventions that focus on the perinatal stage and look at getting the grandmother to teach the new mother to wash hands as part of taking care of her child.</a:t>
            </a:r>
          </a:p>
          <a:p>
            <a:endParaRPr lang="en-US" sz="1200" u="none"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u="none" kern="1200" dirty="0" smtClean="0">
                <a:solidFill>
                  <a:schemeClr val="tx1"/>
                </a:solidFill>
                <a:latin typeface="+mn-lt"/>
                <a:ea typeface="+mn-ea"/>
                <a:cs typeface="+mn-cs"/>
              </a:rPr>
              <a:t>These social aspects m</a:t>
            </a:r>
            <a:r>
              <a:rPr lang="en-US" sz="1200" dirty="0" smtClean="0"/>
              <a:t>ay be beyond the scope of an intervention to control or influence these factors</a:t>
            </a:r>
          </a:p>
          <a:p>
            <a:endParaRPr lang="en-US" sz="1200" u="none"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59</a:t>
            </a:fld>
            <a:endParaRPr lang="en-US"/>
          </a:p>
        </p:txBody>
      </p:sp>
    </p:spTree>
    <p:extLst>
      <p:ext uri="{BB962C8B-B14F-4D97-AF65-F5344CB8AC3E}">
        <p14:creationId xmlns:p14="http://schemas.microsoft.com/office/powerpoint/2010/main" val="300820272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u="none" strike="noStrike" kern="1200" dirty="0" smtClean="0">
                <a:solidFill>
                  <a:schemeClr val="tx1"/>
                </a:solidFill>
                <a:latin typeface="+mn-lt"/>
                <a:ea typeface="+mn-ea"/>
                <a:cs typeface="+mn-cs"/>
              </a:rPr>
              <a:t> </a:t>
            </a:r>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Physical</a:t>
            </a:r>
            <a:r>
              <a:rPr lang="en-US" sz="1200" u="none" kern="1200" baseline="0" dirty="0" smtClean="0">
                <a:solidFill>
                  <a:schemeClr val="tx1"/>
                </a:solidFill>
                <a:latin typeface="+mn-lt"/>
                <a:ea typeface="+mn-ea"/>
                <a:cs typeface="+mn-cs"/>
              </a:rPr>
              <a:t> environment includes the p</a:t>
            </a:r>
            <a:r>
              <a:rPr lang="en-US" sz="1200" u="none" kern="1200" dirty="0" smtClean="0">
                <a:solidFill>
                  <a:schemeClr val="tx1"/>
                </a:solidFill>
                <a:latin typeface="+mn-lt"/>
                <a:ea typeface="+mn-ea"/>
                <a:cs typeface="+mn-cs"/>
              </a:rPr>
              <a:t>resence and availability of soap, access to water for </a:t>
            </a:r>
            <a:r>
              <a:rPr lang="en-US" sz="1200" u="none" kern="1200" dirty="0" err="1" smtClean="0">
                <a:solidFill>
                  <a:schemeClr val="tx1"/>
                </a:solidFill>
                <a:latin typeface="+mn-lt"/>
                <a:ea typeface="+mn-ea"/>
                <a:cs typeface="+mn-cs"/>
              </a:rPr>
              <a:t>handwashing</a:t>
            </a:r>
            <a:endParaRPr lang="en-US" sz="1200" u="none" kern="1200" dirty="0" smtClean="0">
              <a:solidFill>
                <a:schemeClr val="tx1"/>
              </a:solidFill>
              <a:latin typeface="+mn-lt"/>
              <a:ea typeface="+mn-ea"/>
              <a:cs typeface="+mn-cs"/>
            </a:endParaRPr>
          </a:p>
          <a:p>
            <a:r>
              <a:rPr lang="en-US" sz="1200" u="none" strike="noStrike" kern="1200" dirty="0" smtClean="0">
                <a:solidFill>
                  <a:schemeClr val="tx1"/>
                </a:solidFill>
                <a:latin typeface="+mn-lt"/>
                <a:ea typeface="+mn-ea"/>
                <a:cs typeface="+mn-cs"/>
              </a:rPr>
              <a:t> </a:t>
            </a:r>
          </a:p>
          <a:p>
            <a:r>
              <a:rPr lang="en-US" sz="1200" u="none" strike="noStrike" kern="1200" dirty="0" smtClean="0">
                <a:solidFill>
                  <a:schemeClr val="tx1"/>
                </a:solidFill>
                <a:latin typeface="+mn-lt"/>
                <a:ea typeface="+mn-ea"/>
                <a:cs typeface="+mn-cs"/>
              </a:rPr>
              <a:t>One example</a:t>
            </a:r>
            <a:r>
              <a:rPr lang="en-US" sz="1200" u="none" strike="noStrike" kern="1200" baseline="0" dirty="0" smtClean="0">
                <a:solidFill>
                  <a:schemeClr val="tx1"/>
                </a:solidFill>
                <a:latin typeface="+mn-lt"/>
                <a:ea typeface="+mn-ea"/>
                <a:cs typeface="+mn-cs"/>
              </a:rPr>
              <a:t> is h</a:t>
            </a:r>
            <a:r>
              <a:rPr lang="en-US" sz="1200" u="none" kern="1200" dirty="0" smtClean="0">
                <a:solidFill>
                  <a:schemeClr val="tx1"/>
                </a:solidFill>
                <a:latin typeface="+mn-lt"/>
                <a:ea typeface="+mn-ea"/>
                <a:cs typeface="+mn-cs"/>
              </a:rPr>
              <a:t>aving both soap and water available at a single location - a “</a:t>
            </a:r>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 station”. A </a:t>
            </a:r>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 station: </a:t>
            </a:r>
          </a:p>
          <a:p>
            <a:r>
              <a:rPr lang="en-US" sz="1200" u="none" kern="1200" dirty="0" smtClean="0">
                <a:solidFill>
                  <a:schemeClr val="tx1"/>
                </a:solidFill>
                <a:latin typeface="+mn-lt"/>
                <a:ea typeface="+mn-ea"/>
                <a:cs typeface="+mn-cs"/>
              </a:rPr>
              <a:t>–Make HWWS more convenient</a:t>
            </a:r>
            <a:r>
              <a:rPr lang="en-US" sz="1200" u="none" kern="1200" baseline="0" dirty="0" smtClean="0">
                <a:solidFill>
                  <a:schemeClr val="tx1"/>
                </a:solidFill>
                <a:latin typeface="+mn-lt"/>
                <a:ea typeface="+mn-ea"/>
                <a:cs typeface="+mn-cs"/>
              </a:rPr>
              <a:t>: </a:t>
            </a:r>
            <a:r>
              <a:rPr lang="en-US" sz="1200" u="none" kern="1200" dirty="0" smtClean="0">
                <a:solidFill>
                  <a:schemeClr val="tx1"/>
                </a:solidFill>
                <a:latin typeface="+mn-lt"/>
                <a:ea typeface="+mn-ea"/>
                <a:cs typeface="+mn-cs"/>
              </a:rPr>
              <a:t>Soap already present at the place for </a:t>
            </a:r>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a:t>
            </a:r>
            <a:r>
              <a:rPr lang="en-US" sz="1200" u="none" kern="1200" baseline="0" dirty="0" smtClean="0">
                <a:solidFill>
                  <a:schemeClr val="tx1"/>
                </a:solidFill>
                <a:latin typeface="+mn-lt"/>
                <a:ea typeface="+mn-ea"/>
                <a:cs typeface="+mn-cs"/>
              </a:rPr>
              <a:t> a </a:t>
            </a:r>
            <a:r>
              <a:rPr lang="en-US" sz="1200" u="none" kern="1200" baseline="0" dirty="0" err="1" smtClean="0">
                <a:solidFill>
                  <a:schemeClr val="tx1"/>
                </a:solidFill>
                <a:latin typeface="+mn-lt"/>
                <a:ea typeface="+mn-ea"/>
                <a:cs typeface="+mn-cs"/>
              </a:rPr>
              <a:t>handwashing</a:t>
            </a:r>
            <a:r>
              <a:rPr lang="en-US" sz="1200" u="none" kern="1200" baseline="0" dirty="0" smtClean="0">
                <a:solidFill>
                  <a:schemeClr val="tx1"/>
                </a:solidFill>
                <a:latin typeface="+mn-lt"/>
                <a:ea typeface="+mn-ea"/>
                <a:cs typeface="+mn-cs"/>
              </a:rPr>
              <a:t> station d</a:t>
            </a:r>
            <a:r>
              <a:rPr lang="en-US" sz="1200" u="none" kern="1200" dirty="0" smtClean="0">
                <a:solidFill>
                  <a:schemeClr val="tx1"/>
                </a:solidFill>
                <a:latin typeface="+mn-lt"/>
                <a:ea typeface="+mn-ea"/>
                <a:cs typeface="+mn-cs"/>
              </a:rPr>
              <a:t>oes not require a separate activity to fetch or carry water</a:t>
            </a:r>
          </a:p>
          <a:p>
            <a:r>
              <a:rPr lang="en-US" sz="1200" u="none" kern="1200" dirty="0" smtClean="0">
                <a:solidFill>
                  <a:schemeClr val="tx1"/>
                </a:solidFill>
                <a:latin typeface="+mn-lt"/>
                <a:ea typeface="+mn-ea"/>
                <a:cs typeface="+mn-cs"/>
              </a:rPr>
              <a:t>–Serve as a “cue” to remind individuals to wash hands</a:t>
            </a:r>
          </a:p>
          <a:p>
            <a:r>
              <a:rPr lang="en-US" sz="1200" u="none" strike="noStrike" kern="1200" dirty="0" smtClean="0">
                <a:solidFill>
                  <a:schemeClr val="tx1"/>
                </a:solidFill>
                <a:latin typeface="+mn-lt"/>
                <a:ea typeface="+mn-ea"/>
                <a:cs typeface="+mn-cs"/>
              </a:rPr>
              <a:t> </a:t>
            </a:r>
            <a:endParaRPr lang="en-US" sz="1200" u="words"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60</a:t>
            </a:fld>
            <a:endParaRPr lang="en-US"/>
          </a:p>
        </p:txBody>
      </p:sp>
    </p:spTree>
    <p:extLst>
      <p:ext uri="{BB962C8B-B14F-4D97-AF65-F5344CB8AC3E}">
        <p14:creationId xmlns:p14="http://schemas.microsoft.com/office/powerpoint/2010/main" val="10898646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fontScale="92500" lnSpcReduction="20000"/>
          </a:bodyPr>
          <a:lstStyle/>
          <a:p>
            <a:pPr lvl="0"/>
            <a:endParaRPr lang="en-US" sz="1200" u="none"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According to UNICEF there are four key purposes to a hand washing program. </a:t>
            </a:r>
          </a:p>
          <a:p>
            <a:r>
              <a:rPr lang="en-US" sz="1200" kern="1200" dirty="0" smtClean="0">
                <a:solidFill>
                  <a:schemeClr val="tx1"/>
                </a:solidFill>
                <a:latin typeface="+mn-lt"/>
                <a:ea typeface="+mn-ea"/>
                <a:cs typeface="+mn-cs"/>
              </a:rPr>
              <a:t> </a:t>
            </a:r>
          </a:p>
          <a:p>
            <a:pPr lvl="0"/>
            <a:endParaRPr lang="en-US" sz="1200" u="none" kern="1200" dirty="0" smtClean="0">
              <a:solidFill>
                <a:schemeClr val="tx1"/>
              </a:solidFill>
              <a:latin typeface="+mn-lt"/>
              <a:ea typeface="+mn-ea"/>
              <a:cs typeface="+mn-cs"/>
            </a:endParaRPr>
          </a:p>
          <a:p>
            <a:pPr lvl="0"/>
            <a:r>
              <a:rPr lang="en-US" sz="1200" u="none" kern="1200" dirty="0" smtClean="0">
                <a:solidFill>
                  <a:schemeClr val="tx1"/>
                </a:solidFill>
                <a:latin typeface="+mn-lt"/>
                <a:ea typeface="+mn-ea"/>
                <a:cs typeface="+mn-cs"/>
              </a:rPr>
              <a:t>Advocacy </a:t>
            </a:r>
          </a:p>
          <a:p>
            <a:pPr lvl="1"/>
            <a:r>
              <a:rPr lang="en-US" sz="1200" u="none" kern="1200" dirty="0" smtClean="0">
                <a:solidFill>
                  <a:schemeClr val="tx1"/>
                </a:solidFill>
                <a:latin typeface="+mn-lt"/>
                <a:ea typeface="+mn-ea"/>
                <a:cs typeface="+mn-cs"/>
              </a:rPr>
              <a:t>Purpose is to influence public policy and resource allocation decisions </a:t>
            </a:r>
          </a:p>
          <a:p>
            <a:pPr lvl="1"/>
            <a:r>
              <a:rPr lang="en-US" sz="1200" u="none" kern="1200" dirty="0" smtClean="0">
                <a:solidFill>
                  <a:schemeClr val="tx1"/>
                </a:solidFill>
                <a:latin typeface="+mn-lt"/>
                <a:ea typeface="+mn-ea"/>
                <a:cs typeface="+mn-cs"/>
              </a:rPr>
              <a:t>Audience: Do this through </a:t>
            </a:r>
            <a:r>
              <a:rPr lang="en-US" sz="1200" u="none" kern="1200" dirty="0" err="1" smtClean="0">
                <a:solidFill>
                  <a:schemeClr val="tx1"/>
                </a:solidFill>
                <a:latin typeface="+mn-lt"/>
                <a:ea typeface="+mn-ea"/>
                <a:cs typeface="+mn-cs"/>
              </a:rPr>
              <a:t>raiod</a:t>
            </a:r>
            <a:r>
              <a:rPr lang="en-US" sz="1200" u="none" kern="1200" dirty="0" smtClean="0">
                <a:solidFill>
                  <a:schemeClr val="tx1"/>
                </a:solidFill>
                <a:latin typeface="+mn-lt"/>
                <a:ea typeface="+mn-ea"/>
                <a:cs typeface="+mn-cs"/>
              </a:rPr>
              <a:t> or </a:t>
            </a:r>
            <a:r>
              <a:rPr lang="en-US" sz="1200" u="none" kern="1200" dirty="0" err="1" smtClean="0">
                <a:solidFill>
                  <a:schemeClr val="tx1"/>
                </a:solidFill>
                <a:latin typeface="+mn-lt"/>
                <a:ea typeface="+mn-ea"/>
                <a:cs typeface="+mn-cs"/>
              </a:rPr>
              <a:t>tv</a:t>
            </a:r>
            <a:r>
              <a:rPr lang="en-US" sz="1200" u="none" kern="1200" dirty="0" smtClean="0">
                <a:solidFill>
                  <a:schemeClr val="tx1"/>
                </a:solidFill>
                <a:latin typeface="+mn-lt"/>
                <a:ea typeface="+mn-ea"/>
                <a:cs typeface="+mn-cs"/>
              </a:rPr>
              <a:t> ads, pamphlets or celebrity events</a:t>
            </a:r>
          </a:p>
          <a:p>
            <a:pPr lvl="1"/>
            <a:r>
              <a:rPr lang="en-US" sz="1200" u="none" kern="1200" dirty="0" smtClean="0">
                <a:solidFill>
                  <a:schemeClr val="tx1"/>
                </a:solidFill>
                <a:latin typeface="+mn-lt"/>
                <a:ea typeface="+mn-ea"/>
                <a:cs typeface="+mn-cs"/>
              </a:rPr>
              <a:t>Example Activities: Radio/TV ads, billboards, pamphlets, celebrity events</a:t>
            </a:r>
          </a:p>
          <a:p>
            <a:pPr lvl="0"/>
            <a:r>
              <a:rPr lang="en-US" sz="1200" u="none" kern="1200" dirty="0" smtClean="0">
                <a:solidFill>
                  <a:schemeClr val="tx1"/>
                </a:solidFill>
                <a:latin typeface="+mn-lt"/>
                <a:ea typeface="+mn-ea"/>
                <a:cs typeface="+mn-cs"/>
              </a:rPr>
              <a:t>Education </a:t>
            </a:r>
          </a:p>
          <a:p>
            <a:pPr lvl="1"/>
            <a:r>
              <a:rPr lang="en-US" sz="1200" u="none" kern="1200" dirty="0" smtClean="0">
                <a:solidFill>
                  <a:schemeClr val="tx1"/>
                </a:solidFill>
                <a:latin typeface="+mn-lt"/>
                <a:ea typeface="+mn-ea"/>
                <a:cs typeface="+mn-cs"/>
              </a:rPr>
              <a:t>Purpose: Increase the knowledge of the benefits of using soap for hand washing and critical times for hand washing</a:t>
            </a:r>
          </a:p>
          <a:p>
            <a:pPr lvl="1"/>
            <a:r>
              <a:rPr lang="en-US" sz="1200" u="none" kern="1200" dirty="0" smtClean="0">
                <a:solidFill>
                  <a:schemeClr val="tx1"/>
                </a:solidFill>
                <a:latin typeface="+mn-lt"/>
                <a:ea typeface="+mn-ea"/>
                <a:cs typeface="+mn-cs"/>
              </a:rPr>
              <a:t>Audience: Can be done through Community, caregivers and schools</a:t>
            </a:r>
          </a:p>
          <a:p>
            <a:pPr lvl="1"/>
            <a:r>
              <a:rPr lang="en-US" sz="1200" u="none" kern="1200" dirty="0" smtClean="0">
                <a:solidFill>
                  <a:schemeClr val="tx1"/>
                </a:solidFill>
                <a:latin typeface="+mn-lt"/>
                <a:ea typeface="+mn-ea"/>
                <a:cs typeface="+mn-cs"/>
              </a:rPr>
              <a:t>Example activities: Community meeting or school assembly</a:t>
            </a:r>
          </a:p>
          <a:p>
            <a:pPr lvl="0"/>
            <a:r>
              <a:rPr lang="en-US" sz="1200" u="none" kern="1200" dirty="0" smtClean="0">
                <a:solidFill>
                  <a:schemeClr val="tx1"/>
                </a:solidFill>
                <a:latin typeface="+mn-lt"/>
                <a:ea typeface="+mn-ea"/>
                <a:cs typeface="+mn-cs"/>
              </a:rPr>
              <a:t>Behavior Change/Build Up</a:t>
            </a:r>
          </a:p>
          <a:p>
            <a:pPr lvl="1"/>
            <a:r>
              <a:rPr lang="en-US" sz="1200" u="none" kern="1200" dirty="0" smtClean="0">
                <a:solidFill>
                  <a:schemeClr val="tx1"/>
                </a:solidFill>
                <a:latin typeface="+mn-lt"/>
                <a:ea typeface="+mn-ea"/>
                <a:cs typeface="+mn-cs"/>
              </a:rPr>
              <a:t>Purpose: Build up and sustain good </a:t>
            </a:r>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 practice and form </a:t>
            </a:r>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 habits</a:t>
            </a:r>
          </a:p>
          <a:p>
            <a:pPr lvl="1"/>
            <a:r>
              <a:rPr lang="en-US" sz="1200" u="none" kern="1200" dirty="0" smtClean="0">
                <a:solidFill>
                  <a:schemeClr val="tx1"/>
                </a:solidFill>
                <a:latin typeface="+mn-lt"/>
                <a:ea typeface="+mn-ea"/>
                <a:cs typeface="+mn-cs"/>
              </a:rPr>
              <a:t>Audience: Caregivers, schools, community, health facilities</a:t>
            </a:r>
          </a:p>
          <a:p>
            <a:pPr lvl="1"/>
            <a:r>
              <a:rPr lang="en-US" sz="1200" u="none" kern="1200" dirty="0" smtClean="0">
                <a:solidFill>
                  <a:schemeClr val="tx1"/>
                </a:solidFill>
                <a:latin typeface="+mn-lt"/>
                <a:ea typeface="+mn-ea"/>
                <a:cs typeface="+mn-cs"/>
              </a:rPr>
              <a:t>Example Activities: Interpersonal communication for behavior change at the household level community level or school </a:t>
            </a:r>
          </a:p>
          <a:p>
            <a:pPr lvl="1"/>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This</a:t>
            </a:r>
            <a:r>
              <a:rPr lang="en-US" sz="1200" u="none" kern="1200" baseline="0" dirty="0" smtClean="0">
                <a:solidFill>
                  <a:schemeClr val="tx1"/>
                </a:solidFill>
                <a:latin typeface="+mn-lt"/>
                <a:ea typeface="+mn-ea"/>
                <a:cs typeface="+mn-cs"/>
              </a:rPr>
              <a:t> all leads to t</a:t>
            </a:r>
            <a:r>
              <a:rPr lang="en-US" sz="1200" u="none" kern="1200" dirty="0" smtClean="0">
                <a:solidFill>
                  <a:schemeClr val="tx1"/>
                </a:solidFill>
                <a:latin typeface="+mn-lt"/>
                <a:ea typeface="+mn-ea"/>
                <a:cs typeface="+mn-cs"/>
              </a:rPr>
              <a:t>he ultimate goal which is the health impact</a:t>
            </a:r>
          </a:p>
          <a:p>
            <a:pPr lvl="0"/>
            <a:r>
              <a:rPr lang="en-US" sz="1200" u="none" kern="1200" dirty="0" smtClean="0">
                <a:solidFill>
                  <a:schemeClr val="tx1"/>
                </a:solidFill>
                <a:latin typeface="+mn-lt"/>
                <a:ea typeface="+mn-ea"/>
                <a:cs typeface="+mn-cs"/>
              </a:rPr>
              <a:t>Health Impact </a:t>
            </a:r>
          </a:p>
          <a:p>
            <a:pPr lvl="1"/>
            <a:r>
              <a:rPr lang="en-US" sz="1200" u="none" kern="1200" dirty="0" smtClean="0">
                <a:solidFill>
                  <a:schemeClr val="tx1"/>
                </a:solidFill>
                <a:latin typeface="+mn-lt"/>
                <a:ea typeface="+mn-ea"/>
                <a:cs typeface="+mn-cs"/>
              </a:rPr>
              <a:t>Purpose: Improve child health by preventing diarrhea and respiratory illness</a:t>
            </a:r>
          </a:p>
          <a:p>
            <a:pPr lvl="1"/>
            <a:r>
              <a:rPr lang="en-US" sz="1200" u="none" kern="1200" dirty="0" smtClean="0">
                <a:solidFill>
                  <a:schemeClr val="tx1"/>
                </a:solidFill>
                <a:latin typeface="+mn-lt"/>
                <a:ea typeface="+mn-ea"/>
                <a:cs typeface="+mn-cs"/>
              </a:rPr>
              <a:t>Audience: Community members, health facilities, schools</a:t>
            </a:r>
          </a:p>
          <a:p>
            <a:pPr lvl="1"/>
            <a:r>
              <a:rPr lang="en-US" sz="1200" u="none" kern="1200" dirty="0" smtClean="0">
                <a:solidFill>
                  <a:schemeClr val="tx1"/>
                </a:solidFill>
                <a:latin typeface="+mn-lt"/>
                <a:ea typeface="+mn-ea"/>
                <a:cs typeface="+mn-cs"/>
              </a:rPr>
              <a:t>Example Activities: Health impact can be achieved through highly effective programs that educate and change behaviors </a:t>
            </a:r>
          </a:p>
          <a:p>
            <a:pPr lvl="2"/>
            <a:r>
              <a:rPr lang="en-US" sz="1200" u="none" kern="1200" dirty="0" smtClean="0">
                <a:solidFill>
                  <a:schemeClr val="tx1"/>
                </a:solidFill>
                <a:latin typeface="+mn-lt"/>
                <a:ea typeface="+mn-ea"/>
                <a:cs typeface="+mn-cs"/>
              </a:rPr>
              <a:t>Any activity intended to build up and sustain </a:t>
            </a:r>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 with soap </a:t>
            </a:r>
          </a:p>
          <a:p>
            <a:endParaRPr lang="fr-FR" dirty="0"/>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7</a:t>
            </a:fld>
            <a:endParaRPr lang="en-US"/>
          </a:p>
        </p:txBody>
      </p:sp>
    </p:spTree>
    <p:extLst>
      <p:ext uri="{BB962C8B-B14F-4D97-AF65-F5344CB8AC3E}">
        <p14:creationId xmlns:p14="http://schemas.microsoft.com/office/powerpoint/2010/main" val="371893996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b="0" i="0" u="none" kern="1200" dirty="0" smtClean="0">
                <a:solidFill>
                  <a:schemeClr val="tx1"/>
                </a:solidFill>
                <a:latin typeface="+mn-lt"/>
                <a:ea typeface="+mn-ea"/>
                <a:cs typeface="+mn-cs"/>
              </a:rPr>
              <a:t>Biological: </a:t>
            </a:r>
          </a:p>
          <a:p>
            <a:r>
              <a:rPr lang="en-US" sz="1200" b="0" i="0" u="none" kern="1200" dirty="0" smtClean="0">
                <a:solidFill>
                  <a:schemeClr val="tx1"/>
                </a:solidFill>
                <a:latin typeface="+mn-lt"/>
                <a:ea typeface="+mn-ea"/>
                <a:cs typeface="+mn-cs"/>
              </a:rPr>
              <a:t>•Closely linked with disgust and disgust reaction</a:t>
            </a:r>
          </a:p>
          <a:p>
            <a:r>
              <a:rPr lang="en-US" sz="1200" b="0" i="0" u="none" strike="noStrike" kern="1200" dirty="0" smtClean="0">
                <a:solidFill>
                  <a:schemeClr val="tx1"/>
                </a:solidFill>
                <a:latin typeface="+mn-lt"/>
                <a:ea typeface="+mn-ea"/>
                <a:cs typeface="+mn-cs"/>
              </a:rPr>
              <a:t> </a:t>
            </a:r>
            <a:endParaRPr lang="en-US" sz="1200" b="0" i="0" u="none" kern="1200" dirty="0" smtClean="0">
              <a:solidFill>
                <a:schemeClr val="tx1"/>
              </a:solidFill>
              <a:latin typeface="+mn-lt"/>
              <a:ea typeface="+mn-ea"/>
              <a:cs typeface="+mn-cs"/>
            </a:endParaRPr>
          </a:p>
          <a:p>
            <a:r>
              <a:rPr lang="en-US" sz="1200" b="0" i="0" u="none" kern="1200" dirty="0" smtClean="0">
                <a:solidFill>
                  <a:schemeClr val="tx1"/>
                </a:solidFill>
                <a:latin typeface="+mn-lt"/>
                <a:ea typeface="+mn-ea"/>
                <a:cs typeface="+mn-cs"/>
              </a:rPr>
              <a:t/>
            </a:r>
            <a:br>
              <a:rPr lang="en-US" sz="1200" b="0" i="0" u="none" kern="1200" dirty="0" smtClean="0">
                <a:solidFill>
                  <a:schemeClr val="tx1"/>
                </a:solidFill>
                <a:latin typeface="+mn-lt"/>
                <a:ea typeface="+mn-ea"/>
                <a:cs typeface="+mn-cs"/>
              </a:rPr>
            </a:br>
            <a:endParaRPr lang="fr-FR" b="0" i="0" u="none" dirty="0"/>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61</a:t>
            </a:fld>
            <a:endParaRPr lang="en-US"/>
          </a:p>
        </p:txBody>
      </p:sp>
    </p:spTree>
    <p:extLst>
      <p:ext uri="{BB962C8B-B14F-4D97-AF65-F5344CB8AC3E}">
        <p14:creationId xmlns:p14="http://schemas.microsoft.com/office/powerpoint/2010/main" val="420499161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Take away lessons</a:t>
            </a:r>
          </a:p>
          <a:p>
            <a:r>
              <a:rPr lang="en-US" sz="1200" u="none" kern="1200" dirty="0" smtClean="0">
                <a:solidFill>
                  <a:schemeClr val="tx1"/>
                </a:solidFill>
                <a:latin typeface="+mn-lt"/>
                <a:ea typeface="+mn-ea"/>
                <a:cs typeface="+mn-cs"/>
              </a:rPr>
              <a:t>1.There are several determinants of </a:t>
            </a:r>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 with soap.</a:t>
            </a:r>
          </a:p>
          <a:p>
            <a:r>
              <a:rPr lang="en-US" sz="1200" u="none" strike="noStrike" kern="1200" dirty="0" smtClean="0">
                <a:solidFill>
                  <a:schemeClr val="tx1"/>
                </a:solidFill>
                <a:latin typeface="+mn-lt"/>
                <a:ea typeface="+mn-ea"/>
                <a:cs typeface="+mn-cs"/>
              </a:rPr>
              <a:t> </a:t>
            </a:r>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2.Knowledge may be a necessary determinant of </a:t>
            </a:r>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 but it is not sufficient.</a:t>
            </a:r>
          </a:p>
          <a:p>
            <a:r>
              <a:rPr lang="en-US" sz="1200" u="none" strike="noStrike" kern="1200" dirty="0" smtClean="0">
                <a:solidFill>
                  <a:schemeClr val="tx1"/>
                </a:solidFill>
                <a:latin typeface="+mn-lt"/>
                <a:ea typeface="+mn-ea"/>
                <a:cs typeface="+mn-cs"/>
              </a:rPr>
              <a:t> </a:t>
            </a:r>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3.Several models and theories exist that can help identify alternative determinants. </a:t>
            </a:r>
          </a:p>
          <a:p>
            <a:pPr lvl="0"/>
            <a:endParaRPr lang="en-US" sz="1200" u="none" kern="1200" dirty="0" smtClean="0">
              <a:solidFill>
                <a:schemeClr val="tx1"/>
              </a:solidFill>
              <a:latin typeface="+mn-lt"/>
              <a:ea typeface="+mn-ea"/>
              <a:cs typeface="+mn-cs"/>
            </a:endParaRPr>
          </a:p>
          <a:p>
            <a:pPr lvl="0"/>
            <a:r>
              <a:rPr lang="en-US" sz="1200" u="none" kern="1200" dirty="0" smtClean="0">
                <a:solidFill>
                  <a:schemeClr val="tx1"/>
                </a:solidFill>
                <a:latin typeface="+mn-lt"/>
                <a:ea typeface="+mn-ea"/>
                <a:cs typeface="+mn-cs"/>
              </a:rPr>
              <a:t>We discussed one that is easy to understand,</a:t>
            </a:r>
            <a:r>
              <a:rPr lang="en-US" sz="1200" u="none" kern="1200" baseline="0" dirty="0" smtClean="0">
                <a:solidFill>
                  <a:schemeClr val="tx1"/>
                </a:solidFill>
                <a:latin typeface="+mn-lt"/>
                <a:ea typeface="+mn-ea"/>
                <a:cs typeface="+mn-cs"/>
              </a:rPr>
              <a:t> however the references provided may provide a better explanation for </a:t>
            </a:r>
            <a:r>
              <a:rPr lang="en-US" sz="1200" u="none" kern="1200" baseline="0" dirty="0" err="1" smtClean="0">
                <a:solidFill>
                  <a:schemeClr val="tx1"/>
                </a:solidFill>
                <a:latin typeface="+mn-lt"/>
                <a:ea typeface="+mn-ea"/>
                <a:cs typeface="+mn-cs"/>
              </a:rPr>
              <a:t>handwashing</a:t>
            </a:r>
            <a:r>
              <a:rPr lang="en-US" sz="1200" u="none" kern="1200" baseline="0" dirty="0" smtClean="0">
                <a:solidFill>
                  <a:schemeClr val="tx1"/>
                </a:solidFill>
                <a:latin typeface="+mn-lt"/>
                <a:ea typeface="+mn-ea"/>
                <a:cs typeface="+mn-cs"/>
              </a:rPr>
              <a:t> in your specific context.</a:t>
            </a:r>
            <a:endParaRPr lang="en-US" sz="1200" u="none" kern="1200" dirty="0" smtClean="0">
              <a:solidFill>
                <a:schemeClr val="tx1"/>
              </a:solidFill>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62</a:t>
            </a:fld>
            <a:endParaRPr lang="en-US"/>
          </a:p>
        </p:txBody>
      </p:sp>
    </p:spTree>
    <p:extLst>
      <p:ext uri="{BB962C8B-B14F-4D97-AF65-F5344CB8AC3E}">
        <p14:creationId xmlns:p14="http://schemas.microsoft.com/office/powerpoint/2010/main" val="261426526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b="0" i="0" u="none" kern="1200" dirty="0" smtClean="0">
                <a:solidFill>
                  <a:schemeClr val="tx1"/>
                </a:solidFill>
                <a:latin typeface="+mn-lt"/>
                <a:ea typeface="+mn-ea"/>
                <a:cs typeface="+mn-cs"/>
              </a:rPr>
              <a:t>Speaker: Matthew Freeman</a:t>
            </a:r>
          </a:p>
          <a:p>
            <a:r>
              <a:rPr lang="en-US" sz="1200" b="0" i="0" u="none" kern="1200" dirty="0" smtClean="0">
                <a:solidFill>
                  <a:schemeClr val="tx1"/>
                </a:solidFill>
                <a:latin typeface="+mn-lt"/>
                <a:ea typeface="+mn-ea"/>
                <a:cs typeface="+mn-cs"/>
              </a:rPr>
              <a:t>End of Module</a:t>
            </a:r>
          </a:p>
          <a:p>
            <a:pPr lvl="0"/>
            <a:r>
              <a:rPr lang="en-US" sz="1200" b="0" i="0" u="none" kern="1200" dirty="0" smtClean="0">
                <a:solidFill>
                  <a:schemeClr val="tx1"/>
                </a:solidFill>
                <a:latin typeface="+mn-lt"/>
                <a:ea typeface="+mn-ea"/>
                <a:cs typeface="+mn-cs"/>
              </a:rPr>
              <a:t>There is clear evidence that HWWS can prevent adverse health and education outcomes</a:t>
            </a:r>
          </a:p>
          <a:p>
            <a:pPr lvl="0"/>
            <a:r>
              <a:rPr lang="en-US" sz="1200" b="0" i="0" u="none" kern="1200" dirty="0" smtClean="0">
                <a:solidFill>
                  <a:schemeClr val="tx1"/>
                </a:solidFill>
                <a:latin typeface="+mn-lt"/>
                <a:ea typeface="+mn-ea"/>
                <a:cs typeface="+mn-cs"/>
              </a:rPr>
              <a:t>You have to to consider in HWWS promotion:</a:t>
            </a:r>
          </a:p>
          <a:p>
            <a:pPr lvl="1"/>
            <a:r>
              <a:rPr lang="en-US" sz="1200" b="0" i="0" u="none" kern="1200" dirty="0" smtClean="0">
                <a:solidFill>
                  <a:schemeClr val="tx1"/>
                </a:solidFill>
                <a:latin typeface="+mn-lt"/>
                <a:ea typeface="+mn-ea"/>
                <a:cs typeface="+mn-cs"/>
              </a:rPr>
              <a:t>Soap, ash, or cleansing material</a:t>
            </a:r>
          </a:p>
          <a:p>
            <a:pPr lvl="1"/>
            <a:r>
              <a:rPr lang="en-US" sz="1200" b="0" i="0" u="none" kern="1200" dirty="0" smtClean="0">
                <a:solidFill>
                  <a:schemeClr val="tx1"/>
                </a:solidFill>
                <a:latin typeface="+mn-lt"/>
                <a:ea typeface="+mn-ea"/>
                <a:cs typeface="+mn-cs"/>
              </a:rPr>
              <a:t>Technology / resources for performing the behavior</a:t>
            </a:r>
          </a:p>
          <a:p>
            <a:pPr lvl="1"/>
            <a:r>
              <a:rPr lang="en-US" sz="1200" b="0" i="0" u="none" kern="1200" dirty="0" smtClean="0">
                <a:solidFill>
                  <a:schemeClr val="tx1"/>
                </a:solidFill>
                <a:latin typeface="+mn-lt"/>
                <a:ea typeface="+mn-ea"/>
                <a:cs typeface="+mn-cs"/>
              </a:rPr>
              <a:t>Current conditions / behaviors and opportunity for scale</a:t>
            </a:r>
          </a:p>
          <a:p>
            <a:pPr lvl="0"/>
            <a:r>
              <a:rPr lang="en-US" sz="1200" b="0" i="0" u="none" kern="1200" dirty="0" smtClean="0">
                <a:solidFill>
                  <a:schemeClr val="tx1"/>
                </a:solidFill>
                <a:latin typeface="+mn-lt"/>
                <a:ea typeface="+mn-ea"/>
                <a:cs typeface="+mn-cs"/>
              </a:rPr>
              <a:t>Knowledge may be necessary for </a:t>
            </a:r>
            <a:r>
              <a:rPr lang="en-US" sz="1200" b="0" i="0" u="none" kern="1200" dirty="0" err="1" smtClean="0">
                <a:solidFill>
                  <a:schemeClr val="tx1"/>
                </a:solidFill>
                <a:latin typeface="+mn-lt"/>
                <a:ea typeface="+mn-ea"/>
                <a:cs typeface="+mn-cs"/>
              </a:rPr>
              <a:t>handwashing</a:t>
            </a:r>
            <a:r>
              <a:rPr lang="en-US" sz="1200" b="0" i="0" u="none" kern="1200" dirty="0" smtClean="0">
                <a:solidFill>
                  <a:schemeClr val="tx1"/>
                </a:solidFill>
                <a:latin typeface="+mn-lt"/>
                <a:ea typeface="+mn-ea"/>
                <a:cs typeface="+mn-cs"/>
              </a:rPr>
              <a:t> – but it is not sufficient. Focus</a:t>
            </a:r>
            <a:r>
              <a:rPr lang="en-US" sz="1200" b="0" i="0" u="none" kern="1200" baseline="0" dirty="0" smtClean="0">
                <a:solidFill>
                  <a:schemeClr val="tx1"/>
                </a:solidFill>
                <a:latin typeface="+mn-lt"/>
                <a:ea typeface="+mn-ea"/>
                <a:cs typeface="+mn-cs"/>
              </a:rPr>
              <a:t> as well on these o</a:t>
            </a:r>
            <a:r>
              <a:rPr lang="en-US" sz="1200" b="0" i="0" u="none" kern="1200" dirty="0" smtClean="0">
                <a:solidFill>
                  <a:schemeClr val="tx1"/>
                </a:solidFill>
                <a:latin typeface="+mn-lt"/>
                <a:ea typeface="+mn-ea"/>
                <a:cs typeface="+mn-cs"/>
              </a:rPr>
              <a:t>ther factors (planning, motivations, and habit) may have a stronger influence on behaviors</a:t>
            </a:r>
          </a:p>
          <a:p>
            <a:r>
              <a:rPr lang="en-US" sz="1200" b="0" i="0" u="none" strike="noStrike" kern="1200" dirty="0" smtClean="0">
                <a:solidFill>
                  <a:schemeClr val="tx1"/>
                </a:solidFill>
                <a:latin typeface="+mn-lt"/>
                <a:ea typeface="+mn-ea"/>
                <a:cs typeface="+mn-cs"/>
              </a:rPr>
              <a:t> </a:t>
            </a:r>
            <a:endParaRPr lang="en-US" sz="1200" b="0" i="0" u="none" kern="1200" dirty="0" smtClean="0">
              <a:solidFill>
                <a:schemeClr val="tx1"/>
              </a:solidFill>
              <a:latin typeface="+mn-lt"/>
              <a:ea typeface="+mn-ea"/>
              <a:cs typeface="+mn-cs"/>
            </a:endParaRPr>
          </a:p>
          <a:p>
            <a:r>
              <a:rPr lang="en-US" sz="1200" b="0" i="0" u="none" strike="noStrike" kern="1200" dirty="0" smtClean="0">
                <a:solidFill>
                  <a:schemeClr val="tx1"/>
                </a:solidFill>
                <a:latin typeface="+mn-lt"/>
                <a:ea typeface="+mn-ea"/>
                <a:cs typeface="+mn-cs"/>
              </a:rPr>
              <a:t> </a:t>
            </a:r>
            <a:endParaRPr lang="en-US" sz="1200" b="0" i="0" u="none"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63</a:t>
            </a:fld>
            <a:endParaRPr lang="en-US"/>
          </a:p>
        </p:txBody>
      </p:sp>
    </p:spTree>
    <p:extLst>
      <p:ext uri="{BB962C8B-B14F-4D97-AF65-F5344CB8AC3E}">
        <p14:creationId xmlns:p14="http://schemas.microsoft.com/office/powerpoint/2010/main" val="117661438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are the citations from module</a:t>
            </a:r>
            <a:r>
              <a:rPr lang="en-US" baseline="0" dirty="0" smtClean="0"/>
              <a:t> 1</a:t>
            </a:r>
            <a:endParaRPr lang="en-US" dirty="0"/>
          </a:p>
        </p:txBody>
      </p:sp>
      <p:sp>
        <p:nvSpPr>
          <p:cNvPr id="4" name="Slide Number Placeholder 3"/>
          <p:cNvSpPr>
            <a:spLocks noGrp="1"/>
          </p:cNvSpPr>
          <p:nvPr>
            <p:ph type="sldNum" sz="quarter" idx="10"/>
          </p:nvPr>
        </p:nvSpPr>
        <p:spPr/>
        <p:txBody>
          <a:bodyPr/>
          <a:lstStyle/>
          <a:p>
            <a:fld id="{B98FEC81-807F-8B46-A086-C9AA4ACD546D}" type="slidenum">
              <a:rPr lang="en-US" smtClean="0"/>
              <a:pPr/>
              <a:t>64</a:t>
            </a:fld>
            <a:endParaRPr lang="en-US"/>
          </a:p>
        </p:txBody>
      </p:sp>
    </p:spTree>
    <p:extLst>
      <p:ext uri="{BB962C8B-B14F-4D97-AF65-F5344CB8AC3E}">
        <p14:creationId xmlns:p14="http://schemas.microsoft.com/office/powerpoint/2010/main" val="165714844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many people</a:t>
            </a:r>
            <a:r>
              <a:rPr lang="en-US" baseline="0" dirty="0" smtClean="0"/>
              <a:t> to thank for the success of these materials. </a:t>
            </a:r>
            <a:endParaRPr lang="en-US" dirty="0"/>
          </a:p>
        </p:txBody>
      </p:sp>
      <p:sp>
        <p:nvSpPr>
          <p:cNvPr id="4" name="Slide Number Placeholder 3"/>
          <p:cNvSpPr>
            <a:spLocks noGrp="1"/>
          </p:cNvSpPr>
          <p:nvPr>
            <p:ph type="sldNum" sz="quarter" idx="10"/>
          </p:nvPr>
        </p:nvSpPr>
        <p:spPr/>
        <p:txBody>
          <a:bodyPr/>
          <a:lstStyle/>
          <a:p>
            <a:fld id="{B98FEC81-807F-8B46-A086-C9AA4ACD546D}" type="slidenum">
              <a:rPr lang="en-US" smtClean="0"/>
              <a:pPr/>
              <a:t>65</a:t>
            </a:fld>
            <a:endParaRPr lang="en-US"/>
          </a:p>
        </p:txBody>
      </p:sp>
    </p:spTree>
    <p:extLst>
      <p:ext uri="{BB962C8B-B14F-4D97-AF65-F5344CB8AC3E}">
        <p14:creationId xmlns:p14="http://schemas.microsoft.com/office/powerpoint/2010/main" val="11547218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lvl="0"/>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 with soap programs often fit into larger WASH: Water, sanitation, and hygiene program</a:t>
            </a:r>
            <a:r>
              <a:rPr lang="en-US" sz="1200" u="none" kern="1200" baseline="0" dirty="0" smtClean="0">
                <a:solidFill>
                  <a:schemeClr val="tx1"/>
                </a:solidFill>
                <a:latin typeface="+mn-lt"/>
                <a:ea typeface="+mn-ea"/>
                <a:cs typeface="+mn-cs"/>
              </a:rPr>
              <a:t> (</a:t>
            </a:r>
            <a:r>
              <a:rPr lang="en-US" sz="1200" u="none" kern="1200" dirty="0" smtClean="0">
                <a:solidFill>
                  <a:schemeClr val="tx1"/>
                </a:solidFill>
                <a:latin typeface="+mn-lt"/>
                <a:ea typeface="+mn-ea"/>
                <a:cs typeface="+mn-cs"/>
              </a:rPr>
              <a:t>WASH)</a:t>
            </a:r>
          </a:p>
          <a:p>
            <a:pPr lvl="0"/>
            <a:r>
              <a:rPr lang="en-US" sz="1200" u="none" kern="1200" dirty="0" smtClean="0">
                <a:solidFill>
                  <a:schemeClr val="tx1"/>
                </a:solidFill>
                <a:latin typeface="+mn-lt"/>
                <a:ea typeface="+mn-ea"/>
                <a:cs typeface="+mn-cs"/>
              </a:rPr>
              <a:t>		When</a:t>
            </a:r>
            <a:r>
              <a:rPr lang="en-US" sz="1200" u="none" kern="1200" baseline="0" dirty="0" smtClean="0">
                <a:solidFill>
                  <a:schemeClr val="tx1"/>
                </a:solidFill>
                <a:latin typeface="+mn-lt"/>
                <a:ea typeface="+mn-ea"/>
                <a:cs typeface="+mn-cs"/>
              </a:rPr>
              <a:t> we are talking about WASH, t</a:t>
            </a:r>
            <a:r>
              <a:rPr lang="en-US" sz="1200" u="none" kern="1200" dirty="0" smtClean="0">
                <a:solidFill>
                  <a:schemeClr val="tx1"/>
                </a:solidFill>
                <a:latin typeface="+mn-lt"/>
                <a:ea typeface="+mn-ea"/>
                <a:cs typeface="+mn-cs"/>
              </a:rPr>
              <a:t>he “h” stands for hygiene </a:t>
            </a:r>
          </a:p>
          <a:p>
            <a:pPr lvl="2"/>
            <a:r>
              <a:rPr lang="en-US" sz="1200" u="none" kern="1200" dirty="0" smtClean="0">
                <a:solidFill>
                  <a:schemeClr val="tx1"/>
                </a:solidFill>
                <a:latin typeface="+mn-lt"/>
                <a:ea typeface="+mn-ea"/>
                <a:cs typeface="+mn-cs"/>
              </a:rPr>
              <a:t>Typically, we</a:t>
            </a:r>
            <a:r>
              <a:rPr lang="en-US" sz="1200" u="none" kern="1200" baseline="0" dirty="0" smtClean="0">
                <a:solidFill>
                  <a:schemeClr val="tx1"/>
                </a:solidFill>
                <a:latin typeface="+mn-lt"/>
                <a:ea typeface="+mn-ea"/>
                <a:cs typeface="+mn-cs"/>
              </a:rPr>
              <a:t> are talking about a</a:t>
            </a:r>
            <a:r>
              <a:rPr lang="en-US" sz="1200" u="none" kern="1200" dirty="0" smtClean="0">
                <a:solidFill>
                  <a:schemeClr val="tx1"/>
                </a:solidFill>
                <a:latin typeface="+mn-lt"/>
                <a:ea typeface="+mn-ea"/>
                <a:cs typeface="+mn-cs"/>
              </a:rPr>
              <a:t> broad definition of hygiene:</a:t>
            </a:r>
            <a:r>
              <a:rPr lang="en-US" sz="1200" u="none" kern="1200" baseline="0" dirty="0" smtClean="0">
                <a:solidFill>
                  <a:schemeClr val="tx1"/>
                </a:solidFill>
                <a:latin typeface="+mn-lt"/>
                <a:ea typeface="+mn-ea"/>
                <a:cs typeface="+mn-cs"/>
              </a:rPr>
              <a:t> </a:t>
            </a:r>
            <a:r>
              <a:rPr lang="en-US" sz="1200" u="none" kern="1200" dirty="0" smtClean="0">
                <a:solidFill>
                  <a:schemeClr val="tx1"/>
                </a:solidFill>
                <a:latin typeface="+mn-lt"/>
                <a:ea typeface="+mn-ea"/>
                <a:cs typeface="+mn-cs"/>
              </a:rPr>
              <a:t>the “conditions or practices (as of cleanliness) conducive to health,”</a:t>
            </a:r>
            <a:r>
              <a:rPr lang="en-US" sz="1200" u="none" kern="1200" baseline="30000" dirty="0" smtClean="0">
                <a:solidFill>
                  <a:schemeClr val="tx1"/>
                </a:solidFill>
                <a:latin typeface="+mn-lt"/>
                <a:ea typeface="+mn-ea"/>
                <a:cs typeface="+mn-cs"/>
              </a:rPr>
              <a:t>*</a:t>
            </a:r>
            <a:r>
              <a:rPr lang="en-US" sz="1200" u="none" kern="1200" dirty="0" smtClean="0">
                <a:solidFill>
                  <a:schemeClr val="tx1"/>
                </a:solidFill>
                <a:latin typeface="+mn-lt"/>
                <a:ea typeface="+mn-ea"/>
                <a:cs typeface="+mn-cs"/>
              </a:rPr>
              <a:t> --Merriam-Webster </a:t>
            </a:r>
          </a:p>
          <a:p>
            <a:pPr lvl="1"/>
            <a:r>
              <a:rPr lang="en-US" sz="1200" u="none" kern="1200" dirty="0" smtClean="0">
                <a:solidFill>
                  <a:schemeClr val="tx1"/>
                </a:solidFill>
                <a:latin typeface="+mn-lt"/>
                <a:ea typeface="+mn-ea"/>
                <a:cs typeface="+mn-cs"/>
              </a:rPr>
              <a:t>However, this definition includes many factors relating to a clean environment and personal hygiene</a:t>
            </a:r>
          </a:p>
          <a:p>
            <a:pPr lvl="0"/>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 is a critical element of personal hygiene,</a:t>
            </a:r>
            <a:r>
              <a:rPr lang="en-US" sz="1200" u="none" kern="1200" baseline="0" dirty="0" smtClean="0">
                <a:solidFill>
                  <a:schemeClr val="tx1"/>
                </a:solidFill>
                <a:latin typeface="+mn-lt"/>
                <a:ea typeface="+mn-ea"/>
                <a:cs typeface="+mn-cs"/>
              </a:rPr>
              <a:t> which itself if a </a:t>
            </a:r>
            <a:r>
              <a:rPr lang="en-US" sz="1200" u="none" kern="1200" dirty="0" smtClean="0">
                <a:solidFill>
                  <a:schemeClr val="tx1"/>
                </a:solidFill>
                <a:latin typeface="+mn-lt"/>
                <a:ea typeface="+mn-ea"/>
                <a:cs typeface="+mn-cs"/>
              </a:rPr>
              <a:t>broader term which also includes:</a:t>
            </a:r>
          </a:p>
          <a:p>
            <a:pPr lvl="1"/>
            <a:r>
              <a:rPr lang="en-US" sz="1200" u="none" kern="1200" dirty="0" err="1" smtClean="0">
                <a:solidFill>
                  <a:schemeClr val="tx1"/>
                </a:solidFill>
                <a:latin typeface="+mn-lt"/>
                <a:ea typeface="+mn-ea"/>
                <a:cs typeface="+mn-cs"/>
              </a:rPr>
              <a:t>Facewashing</a:t>
            </a:r>
            <a:endParaRPr lang="en-US" sz="1200" u="none" kern="1200" dirty="0" smtClean="0">
              <a:solidFill>
                <a:schemeClr val="tx1"/>
              </a:solidFill>
              <a:latin typeface="+mn-lt"/>
              <a:ea typeface="+mn-ea"/>
              <a:cs typeface="+mn-cs"/>
            </a:endParaRPr>
          </a:p>
          <a:p>
            <a:pPr lvl="1"/>
            <a:r>
              <a:rPr lang="en-US" sz="1200" u="none" kern="1200" dirty="0" smtClean="0">
                <a:solidFill>
                  <a:schemeClr val="tx1"/>
                </a:solidFill>
                <a:latin typeface="+mn-lt"/>
                <a:ea typeface="+mn-ea"/>
                <a:cs typeface="+mn-cs"/>
              </a:rPr>
              <a:t>Bathing</a:t>
            </a:r>
          </a:p>
          <a:p>
            <a:pPr lvl="1"/>
            <a:r>
              <a:rPr lang="en-US" sz="1200" u="none" kern="1200" dirty="0" smtClean="0">
                <a:solidFill>
                  <a:schemeClr val="tx1"/>
                </a:solidFill>
                <a:latin typeface="+mn-lt"/>
                <a:ea typeface="+mn-ea"/>
                <a:cs typeface="+mn-cs"/>
              </a:rPr>
              <a:t>Shoe wearing</a:t>
            </a:r>
          </a:p>
          <a:p>
            <a:pPr lvl="1"/>
            <a:r>
              <a:rPr lang="en-US" sz="1200" u="none" kern="1200" dirty="0" smtClean="0">
                <a:solidFill>
                  <a:schemeClr val="tx1"/>
                </a:solidFill>
                <a:latin typeface="+mn-lt"/>
                <a:ea typeface="+mn-ea"/>
                <a:cs typeface="+mn-cs"/>
              </a:rPr>
              <a:t>Tooth brushing</a:t>
            </a:r>
          </a:p>
          <a:p>
            <a:pPr lvl="1"/>
            <a:r>
              <a:rPr lang="en-US" sz="1200" u="none" kern="1200" dirty="0" smtClean="0">
                <a:solidFill>
                  <a:schemeClr val="tx1"/>
                </a:solidFill>
                <a:latin typeface="+mn-lt"/>
                <a:ea typeface="+mn-ea"/>
                <a:cs typeface="+mn-cs"/>
              </a:rPr>
              <a:t>Menstrual hygiene</a:t>
            </a:r>
          </a:p>
          <a:p>
            <a:r>
              <a:rPr lang="en-US" sz="1200" u="none" kern="1200" dirty="0" smtClean="0">
                <a:solidFill>
                  <a:schemeClr val="tx1"/>
                </a:solidFill>
                <a:latin typeface="+mn-lt"/>
                <a:ea typeface="+mn-ea"/>
                <a:cs typeface="+mn-cs"/>
              </a:rPr>
              <a:t>A lot of times WASH technologies and behavior change are bundled together, and </a:t>
            </a:r>
            <a:r>
              <a:rPr lang="en-US" sz="1200" u="none" kern="1200" dirty="0" err="1" smtClean="0">
                <a:solidFill>
                  <a:schemeClr val="tx1"/>
                </a:solidFill>
                <a:latin typeface="+mn-lt"/>
                <a:ea typeface="+mn-ea"/>
                <a:cs typeface="+mn-cs"/>
              </a:rPr>
              <a:t>handwashing</a:t>
            </a:r>
            <a:r>
              <a:rPr lang="en-US" sz="1200" u="none" kern="1200" dirty="0" smtClean="0">
                <a:solidFill>
                  <a:schemeClr val="tx1"/>
                </a:solidFill>
                <a:latin typeface="+mn-lt"/>
                <a:ea typeface="+mn-ea"/>
                <a:cs typeface="+mn-cs"/>
              </a:rPr>
              <a:t> maybe included into this broader approach</a:t>
            </a:r>
            <a:endParaRPr lang="en-US" sz="1200" u="none"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8</a:t>
            </a:fld>
            <a:endParaRPr lang="en-US"/>
          </a:p>
        </p:txBody>
      </p:sp>
    </p:spTree>
    <p:extLst>
      <p:ext uri="{BB962C8B-B14F-4D97-AF65-F5344CB8AC3E}">
        <p14:creationId xmlns:p14="http://schemas.microsoft.com/office/powerpoint/2010/main" val="27558345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What do you think the key impacts are of HWWS?</a:t>
            </a:r>
          </a:p>
          <a:p>
            <a:r>
              <a:rPr lang="en-US" sz="1200" u="none" strike="noStrike" kern="1200" dirty="0" smtClean="0">
                <a:solidFill>
                  <a:schemeClr val="tx1"/>
                </a:solidFill>
                <a:latin typeface="+mn-lt"/>
                <a:ea typeface="+mn-ea"/>
                <a:cs typeface="+mn-cs"/>
              </a:rPr>
              <a:t> </a:t>
            </a:r>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-To help reduce transmission of disease </a:t>
            </a:r>
          </a:p>
          <a:p>
            <a:r>
              <a:rPr lang="en-US" sz="1200" u="none" kern="1200" dirty="0" smtClean="0">
                <a:solidFill>
                  <a:schemeClr val="tx1"/>
                </a:solidFill>
                <a:latin typeface="+mn-lt"/>
                <a:ea typeface="+mn-ea"/>
                <a:cs typeface="+mn-cs"/>
              </a:rPr>
              <a:t>	pneumonia and other</a:t>
            </a:r>
            <a:r>
              <a:rPr lang="en-US" sz="1200" u="none" kern="1200" baseline="0" dirty="0" smtClean="0">
                <a:solidFill>
                  <a:schemeClr val="tx1"/>
                </a:solidFill>
                <a:latin typeface="+mn-lt"/>
                <a:ea typeface="+mn-ea"/>
                <a:cs typeface="+mn-cs"/>
              </a:rPr>
              <a:t> respiratory infections</a:t>
            </a:r>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	cholera</a:t>
            </a:r>
            <a:r>
              <a:rPr lang="en-US" sz="1200" u="none" kern="1200" baseline="0" dirty="0" smtClean="0">
                <a:solidFill>
                  <a:schemeClr val="tx1"/>
                </a:solidFill>
                <a:latin typeface="+mn-lt"/>
                <a:ea typeface="+mn-ea"/>
                <a:cs typeface="+mn-cs"/>
              </a:rPr>
              <a:t> and other diarrheal </a:t>
            </a:r>
            <a:r>
              <a:rPr lang="en-US" sz="1200" u="none" kern="1200" baseline="0" dirty="0" err="1" smtClean="0">
                <a:solidFill>
                  <a:schemeClr val="tx1"/>
                </a:solidFill>
                <a:latin typeface="+mn-lt"/>
                <a:ea typeface="+mn-ea"/>
                <a:cs typeface="+mn-cs"/>
              </a:rPr>
              <a:t>disesases</a:t>
            </a:r>
            <a:r>
              <a:rPr lang="en-US" sz="1200" u="none" kern="1200" dirty="0" smtClean="0">
                <a:solidFill>
                  <a:schemeClr val="tx1"/>
                </a:solidFill>
                <a:latin typeface="+mn-lt"/>
                <a:ea typeface="+mn-ea"/>
                <a:cs typeface="+mn-cs"/>
              </a:rPr>
              <a:t> </a:t>
            </a:r>
          </a:p>
          <a:p>
            <a:r>
              <a:rPr lang="en-US" sz="1200" u="none" kern="1200" dirty="0" smtClean="0">
                <a:solidFill>
                  <a:schemeClr val="tx1"/>
                </a:solidFill>
                <a:latin typeface="+mn-lt"/>
                <a:ea typeface="+mn-ea"/>
                <a:cs typeface="+mn-cs"/>
              </a:rPr>
              <a:t>	</a:t>
            </a:r>
            <a:r>
              <a:rPr lang="en-US" sz="1200" u="none" kern="1200" dirty="0" err="1" smtClean="0">
                <a:solidFill>
                  <a:schemeClr val="tx1"/>
                </a:solidFill>
                <a:latin typeface="+mn-lt"/>
                <a:ea typeface="+mn-ea"/>
                <a:cs typeface="+mn-cs"/>
              </a:rPr>
              <a:t>parastitic</a:t>
            </a:r>
            <a:r>
              <a:rPr lang="en-US" sz="1200" u="none" kern="1200" dirty="0" smtClean="0">
                <a:solidFill>
                  <a:schemeClr val="tx1"/>
                </a:solidFill>
                <a:latin typeface="+mn-lt"/>
                <a:ea typeface="+mn-ea"/>
                <a:cs typeface="+mn-cs"/>
              </a:rPr>
              <a:t> infection, such as </a:t>
            </a:r>
            <a:r>
              <a:rPr lang="en-US" sz="1200" u="none" kern="1200" dirty="0" err="1" smtClean="0">
                <a:solidFill>
                  <a:schemeClr val="tx1"/>
                </a:solidFill>
                <a:latin typeface="+mn-lt"/>
                <a:ea typeface="+mn-ea"/>
                <a:cs typeface="+mn-cs"/>
              </a:rPr>
              <a:t>helminths</a:t>
            </a:r>
            <a:endParaRPr lang="en-US" sz="1200" u="none" kern="1200" dirty="0" smtClean="0">
              <a:solidFill>
                <a:schemeClr val="tx1"/>
              </a:solidFill>
              <a:latin typeface="+mn-lt"/>
              <a:ea typeface="+mn-ea"/>
              <a:cs typeface="+mn-cs"/>
            </a:endParaRPr>
          </a:p>
          <a:p>
            <a:endParaRPr lang="en-US" sz="1200" u="none" kern="1200" dirty="0" smtClean="0">
              <a:solidFill>
                <a:schemeClr val="tx1"/>
              </a:solidFill>
              <a:latin typeface="+mn-lt"/>
              <a:ea typeface="+mn-ea"/>
              <a:cs typeface="+mn-cs"/>
            </a:endParaRPr>
          </a:p>
          <a:p>
            <a:r>
              <a:rPr lang="en-US" sz="1200" u="none" kern="1200" dirty="0" smtClean="0">
                <a:solidFill>
                  <a:schemeClr val="tx1"/>
                </a:solidFill>
                <a:latin typeface="+mn-lt"/>
                <a:ea typeface="+mn-ea"/>
                <a:cs typeface="+mn-cs"/>
              </a:rPr>
              <a:t>-</a:t>
            </a:r>
            <a:r>
              <a:rPr lang="en-US" sz="1200" u="none" kern="1200" baseline="0" dirty="0" smtClean="0">
                <a:solidFill>
                  <a:schemeClr val="tx1"/>
                </a:solidFill>
                <a:latin typeface="+mn-lt"/>
                <a:ea typeface="+mn-ea"/>
                <a:cs typeface="+mn-cs"/>
              </a:rPr>
              <a:t> To reduce student absence</a:t>
            </a:r>
            <a:endParaRPr lang="en-US" sz="1200" u="none"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98FEC81-807F-8B46-A086-C9AA4ACD546D}" type="slidenum">
              <a:rPr lang="en-US" smtClean="0"/>
              <a:pPr/>
              <a:t>9</a:t>
            </a:fld>
            <a:endParaRPr lang="en-US"/>
          </a:p>
        </p:txBody>
      </p:sp>
    </p:spTree>
    <p:extLst>
      <p:ext uri="{BB962C8B-B14F-4D97-AF65-F5344CB8AC3E}">
        <p14:creationId xmlns:p14="http://schemas.microsoft.com/office/powerpoint/2010/main" val="32722761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b="0" i="0" u="none" kern="1200" dirty="0" smtClean="0">
                <a:solidFill>
                  <a:schemeClr val="tx1"/>
                </a:solidFill>
                <a:latin typeface="+mn-lt"/>
                <a:ea typeface="+mn-ea"/>
                <a:cs typeface="+mn-cs"/>
              </a:rPr>
              <a:t>This is the F Diagram – Explains the Fecal-oral route and respiratory route</a:t>
            </a:r>
          </a:p>
          <a:p>
            <a:r>
              <a:rPr lang="en-US" sz="1200" b="0" i="0" u="none" kern="1200" dirty="0" smtClean="0">
                <a:solidFill>
                  <a:schemeClr val="tx1"/>
                </a:solidFill>
                <a:latin typeface="+mn-lt"/>
                <a:ea typeface="+mn-ea"/>
                <a:cs typeface="+mn-cs"/>
              </a:rPr>
              <a:t>On the left you have people (mainly children) that are sick and have enteric illness </a:t>
            </a:r>
          </a:p>
          <a:p>
            <a:pPr lvl="0"/>
            <a:r>
              <a:rPr lang="en-US" sz="1200" b="0" i="0" u="none" kern="1200" dirty="0" smtClean="0">
                <a:solidFill>
                  <a:schemeClr val="tx1"/>
                </a:solidFill>
                <a:latin typeface="+mn-lt"/>
                <a:ea typeface="+mn-ea"/>
                <a:cs typeface="+mn-cs"/>
              </a:rPr>
              <a:t>The first (primary)</a:t>
            </a:r>
            <a:r>
              <a:rPr lang="en-US" sz="1200" b="0" i="0" u="none" kern="1200" baseline="0" dirty="0" smtClean="0">
                <a:solidFill>
                  <a:schemeClr val="tx1"/>
                </a:solidFill>
                <a:latin typeface="+mn-lt"/>
                <a:ea typeface="+mn-ea"/>
                <a:cs typeface="+mn-cs"/>
              </a:rPr>
              <a:t> </a:t>
            </a:r>
            <a:r>
              <a:rPr lang="en-US" sz="1200" b="0" i="0" u="none" kern="1200" dirty="0" smtClean="0">
                <a:solidFill>
                  <a:schemeClr val="tx1"/>
                </a:solidFill>
                <a:latin typeface="+mn-lt"/>
                <a:ea typeface="+mn-ea"/>
                <a:cs typeface="+mn-cs"/>
              </a:rPr>
              <a:t>barrier is sanitation,</a:t>
            </a:r>
            <a:r>
              <a:rPr lang="en-US" sz="1200" b="0" i="0" u="none" kern="1200" baseline="0" dirty="0" smtClean="0">
                <a:solidFill>
                  <a:schemeClr val="tx1"/>
                </a:solidFill>
                <a:latin typeface="+mn-lt"/>
                <a:ea typeface="+mn-ea"/>
                <a:cs typeface="+mn-cs"/>
              </a:rPr>
              <a:t> which </a:t>
            </a:r>
            <a:r>
              <a:rPr lang="en-US" sz="1200" b="0" i="0" u="none" kern="1200" dirty="0" smtClean="0">
                <a:solidFill>
                  <a:schemeClr val="tx1"/>
                </a:solidFill>
                <a:latin typeface="+mn-lt"/>
                <a:ea typeface="+mn-ea"/>
                <a:cs typeface="+mn-cs"/>
              </a:rPr>
              <a:t>helps prevent people from passing on fecal pathogens</a:t>
            </a:r>
            <a:r>
              <a:rPr lang="en-US" sz="1200" b="0" i="0" u="none" kern="1200" baseline="0" dirty="0" smtClean="0">
                <a:solidFill>
                  <a:schemeClr val="tx1"/>
                </a:solidFill>
                <a:latin typeface="+mn-lt"/>
                <a:ea typeface="+mn-ea"/>
                <a:cs typeface="+mn-cs"/>
              </a:rPr>
              <a:t> to the environment</a:t>
            </a:r>
            <a:r>
              <a:rPr lang="en-US" sz="1200" b="0" i="0" u="none" kern="1200" dirty="0" smtClean="0">
                <a:solidFill>
                  <a:schemeClr val="tx1"/>
                </a:solidFill>
                <a:latin typeface="+mn-lt"/>
                <a:ea typeface="+mn-ea"/>
                <a:cs typeface="+mn-cs"/>
              </a:rPr>
              <a:t> through: </a:t>
            </a:r>
          </a:p>
          <a:p>
            <a:pPr lvl="1"/>
            <a:r>
              <a:rPr lang="en-US" sz="1200" b="0" i="0" u="none" kern="1200" dirty="0" smtClean="0">
                <a:solidFill>
                  <a:schemeClr val="tx1"/>
                </a:solidFill>
                <a:latin typeface="+mn-lt"/>
                <a:ea typeface="+mn-ea"/>
                <a:cs typeface="+mn-cs"/>
              </a:rPr>
              <a:t>Fluids </a:t>
            </a:r>
          </a:p>
          <a:p>
            <a:pPr lvl="1"/>
            <a:r>
              <a:rPr lang="en-US" sz="1200" b="0" i="0" u="none" kern="1200" dirty="0" smtClean="0">
                <a:solidFill>
                  <a:schemeClr val="tx1"/>
                </a:solidFill>
                <a:latin typeface="+mn-lt"/>
                <a:ea typeface="+mn-ea"/>
                <a:cs typeface="+mn-cs"/>
              </a:rPr>
              <a:t>Fields</a:t>
            </a:r>
          </a:p>
          <a:p>
            <a:pPr lvl="1"/>
            <a:r>
              <a:rPr lang="en-US" sz="1200" b="0" i="0" u="none" kern="1200" dirty="0" smtClean="0">
                <a:solidFill>
                  <a:schemeClr val="tx1"/>
                </a:solidFill>
                <a:latin typeface="+mn-lt"/>
                <a:ea typeface="+mn-ea"/>
                <a:cs typeface="+mn-cs"/>
              </a:rPr>
              <a:t>Flies</a:t>
            </a:r>
          </a:p>
          <a:p>
            <a:pPr lvl="1"/>
            <a:r>
              <a:rPr lang="en-US" sz="1200" b="0" i="0" u="none" kern="1200" dirty="0" smtClean="0">
                <a:solidFill>
                  <a:schemeClr val="tx1"/>
                </a:solidFill>
                <a:latin typeface="+mn-lt"/>
                <a:ea typeface="+mn-ea"/>
                <a:cs typeface="+mn-cs"/>
              </a:rPr>
              <a:t>But not Fingers </a:t>
            </a:r>
          </a:p>
          <a:p>
            <a:pPr lvl="0"/>
            <a:r>
              <a:rPr lang="en-US" sz="1200" b="0" i="0" u="none" kern="1200" dirty="0" smtClean="0">
                <a:solidFill>
                  <a:schemeClr val="tx1"/>
                </a:solidFill>
                <a:latin typeface="+mn-lt"/>
                <a:ea typeface="+mn-ea"/>
                <a:cs typeface="+mn-cs"/>
              </a:rPr>
              <a:t>Second barrier is </a:t>
            </a:r>
            <a:r>
              <a:rPr lang="en-US" sz="1200" b="0" i="0" u="none" kern="1200" dirty="0" err="1" smtClean="0">
                <a:solidFill>
                  <a:schemeClr val="tx1"/>
                </a:solidFill>
                <a:latin typeface="+mn-lt"/>
                <a:ea typeface="+mn-ea"/>
                <a:cs typeface="+mn-cs"/>
              </a:rPr>
              <a:t>handwashing</a:t>
            </a:r>
            <a:r>
              <a:rPr lang="en-US" sz="1200" b="0" i="0" u="none" kern="1200" dirty="0" smtClean="0">
                <a:solidFill>
                  <a:schemeClr val="tx1"/>
                </a:solidFill>
                <a:latin typeface="+mn-lt"/>
                <a:ea typeface="+mn-ea"/>
                <a:cs typeface="+mn-cs"/>
              </a:rPr>
              <a:t> that helps to prevent pathogens from moving from fluids, fields, flies and fingers to </a:t>
            </a:r>
          </a:p>
          <a:p>
            <a:pPr lvl="1"/>
            <a:r>
              <a:rPr lang="en-US" sz="1200" b="0" i="0" u="none" kern="1200" dirty="0" smtClean="0">
                <a:solidFill>
                  <a:schemeClr val="tx1"/>
                </a:solidFill>
                <a:latin typeface="+mn-lt"/>
                <a:ea typeface="+mn-ea"/>
                <a:cs typeface="+mn-cs"/>
              </a:rPr>
              <a:t>Foods</a:t>
            </a:r>
          </a:p>
          <a:p>
            <a:pPr lvl="1"/>
            <a:r>
              <a:rPr lang="en-US" sz="1200" b="0" i="0" u="none" kern="1200" dirty="0" smtClean="0">
                <a:solidFill>
                  <a:schemeClr val="tx1"/>
                </a:solidFill>
                <a:latin typeface="+mn-lt"/>
                <a:ea typeface="+mn-ea"/>
                <a:cs typeface="+mn-cs"/>
              </a:rPr>
              <a:t>And eventually new hosts</a:t>
            </a:r>
          </a:p>
          <a:p>
            <a:pPr lvl="1"/>
            <a:endParaRPr lang="en-US" sz="1200" b="0" i="0" u="none" kern="1200" dirty="0" smtClean="0">
              <a:solidFill>
                <a:schemeClr val="tx1"/>
              </a:solidFill>
              <a:latin typeface="+mn-lt"/>
              <a:ea typeface="+mn-ea"/>
              <a:cs typeface="+mn-cs"/>
            </a:endParaRPr>
          </a:p>
          <a:p>
            <a:pPr lvl="1"/>
            <a:r>
              <a:rPr lang="en-US" sz="1200" b="0" i="0" u="none" kern="1200" dirty="0" smtClean="0">
                <a:solidFill>
                  <a:schemeClr val="tx1"/>
                </a:solidFill>
                <a:latin typeface="+mn-lt"/>
                <a:ea typeface="+mn-ea"/>
                <a:cs typeface="+mn-cs"/>
              </a:rPr>
              <a:t>Second barrier </a:t>
            </a:r>
            <a:r>
              <a:rPr lang="en-US" sz="1200" b="0" i="0" u="none" strike="noStrike" kern="1200" dirty="0" smtClean="0">
                <a:solidFill>
                  <a:schemeClr val="tx1"/>
                </a:solidFill>
                <a:latin typeface="+mn-lt"/>
                <a:ea typeface="+mn-ea"/>
                <a:cs typeface="+mn-cs"/>
              </a:rPr>
              <a:t> </a:t>
            </a:r>
          </a:p>
          <a:p>
            <a:r>
              <a:rPr lang="en-US" sz="1200" b="0" i="0" u="none" strike="noStrike" kern="1200" dirty="0" smtClean="0">
                <a:solidFill>
                  <a:schemeClr val="tx1"/>
                </a:solidFill>
                <a:latin typeface="+mn-lt"/>
                <a:ea typeface="+mn-ea"/>
                <a:cs typeface="+mn-cs"/>
              </a:rPr>
              <a:t>Treatment</a:t>
            </a:r>
            <a:r>
              <a:rPr lang="en-US" sz="1200" b="0" i="0" u="none" strike="noStrike" kern="1200" baseline="0" dirty="0" smtClean="0">
                <a:solidFill>
                  <a:schemeClr val="tx1"/>
                </a:solidFill>
                <a:latin typeface="+mn-lt"/>
                <a:ea typeface="+mn-ea"/>
                <a:cs typeface="+mn-cs"/>
              </a:rPr>
              <a:t> of water to make it safe is also a secondary barrier that prevents water from drinking water (fluids) to contaminate foods and new hosts</a:t>
            </a:r>
            <a:endParaRPr lang="en-US" sz="1200" b="0" i="0" u="none" strike="noStrike" kern="1200" dirty="0" smtClean="0">
              <a:solidFill>
                <a:schemeClr val="tx1"/>
              </a:solidFill>
              <a:latin typeface="+mn-lt"/>
              <a:ea typeface="+mn-ea"/>
              <a:cs typeface="+mn-cs"/>
            </a:endParaRPr>
          </a:p>
          <a:p>
            <a:endParaRPr lang="en-US" sz="1200" b="0" i="0" u="none" strike="noStrike" kern="1200" dirty="0" smtClean="0">
              <a:solidFill>
                <a:schemeClr val="tx1"/>
              </a:solidFill>
              <a:latin typeface="+mn-lt"/>
              <a:ea typeface="+mn-ea"/>
              <a:cs typeface="+mn-cs"/>
            </a:endParaRPr>
          </a:p>
          <a:p>
            <a:r>
              <a:rPr lang="en-US" sz="1200" b="0" i="0" u="none" strike="noStrike" kern="1200" dirty="0" smtClean="0">
                <a:solidFill>
                  <a:schemeClr val="tx1"/>
                </a:solidFill>
                <a:latin typeface="+mn-lt"/>
                <a:ea typeface="+mn-ea"/>
                <a:cs typeface="+mn-cs"/>
              </a:rPr>
              <a:t>For respiratory</a:t>
            </a:r>
            <a:r>
              <a:rPr lang="en-US" sz="1200" b="0" i="0" u="none" strike="noStrike" kern="1200" baseline="0" dirty="0" smtClean="0">
                <a:solidFill>
                  <a:schemeClr val="tx1"/>
                </a:solidFill>
                <a:latin typeface="+mn-lt"/>
                <a:ea typeface="+mn-ea"/>
                <a:cs typeface="+mn-cs"/>
              </a:rPr>
              <a:t> infection, </a:t>
            </a:r>
            <a:r>
              <a:rPr lang="en-US" sz="1200" b="0" i="0" u="none" strike="noStrike" kern="1200" baseline="0" dirty="0" err="1" smtClean="0">
                <a:solidFill>
                  <a:schemeClr val="tx1"/>
                </a:solidFill>
                <a:latin typeface="+mn-lt"/>
                <a:ea typeface="+mn-ea"/>
                <a:cs typeface="+mn-cs"/>
              </a:rPr>
              <a:t>handwashing</a:t>
            </a:r>
            <a:r>
              <a:rPr lang="en-US" sz="1200" b="0" i="0" u="none" strike="noStrike" kern="1200" baseline="0" dirty="0" smtClean="0">
                <a:solidFill>
                  <a:schemeClr val="tx1"/>
                </a:solidFill>
                <a:latin typeface="+mn-lt"/>
                <a:ea typeface="+mn-ea"/>
                <a:cs typeface="+mn-cs"/>
              </a:rPr>
              <a:t> acts to prevent infectious </a:t>
            </a:r>
            <a:r>
              <a:rPr lang="en-US" sz="1200" b="0" i="0" u="none" strike="noStrike" kern="1200" baseline="0" dirty="0" err="1" smtClean="0">
                <a:solidFill>
                  <a:schemeClr val="tx1"/>
                </a:solidFill>
                <a:latin typeface="+mn-lt"/>
                <a:ea typeface="+mn-ea"/>
                <a:cs typeface="+mn-cs"/>
              </a:rPr>
              <a:t>agendts</a:t>
            </a:r>
            <a:r>
              <a:rPr lang="en-US" sz="1200" b="0" i="0" u="none" strike="noStrike" kern="1200" baseline="0" dirty="0" smtClean="0">
                <a:solidFill>
                  <a:schemeClr val="tx1"/>
                </a:solidFill>
                <a:latin typeface="+mn-lt"/>
                <a:ea typeface="+mn-ea"/>
                <a:cs typeface="+mn-cs"/>
              </a:rPr>
              <a:t> from passing person to person and person to food.</a:t>
            </a:r>
            <a:endParaRPr lang="en-US" sz="1200" b="0" i="0" u="none" strike="noStrike" kern="1200" dirty="0" smtClean="0">
              <a:solidFill>
                <a:schemeClr val="tx1"/>
              </a:solidFill>
              <a:latin typeface="+mn-lt"/>
              <a:ea typeface="+mn-ea"/>
              <a:cs typeface="+mn-cs"/>
            </a:endParaRPr>
          </a:p>
          <a:p>
            <a:endParaRPr lang="en-US" sz="1200" b="0" i="0" u="none" kern="1200" dirty="0" smtClean="0">
              <a:solidFill>
                <a:schemeClr val="tx1"/>
              </a:solidFill>
              <a:latin typeface="+mn-lt"/>
              <a:ea typeface="+mn-ea"/>
              <a:cs typeface="+mn-cs"/>
            </a:endParaRPr>
          </a:p>
          <a:p>
            <a:r>
              <a:rPr lang="en-US" sz="1200" b="0" i="0" u="none" kern="1200" dirty="0" smtClean="0">
                <a:solidFill>
                  <a:schemeClr val="tx1"/>
                </a:solidFill>
                <a:latin typeface="+mn-lt"/>
                <a:ea typeface="+mn-ea"/>
                <a:cs typeface="+mn-cs"/>
              </a:rPr>
              <a:t>Take away: We think about </a:t>
            </a:r>
            <a:r>
              <a:rPr lang="en-US" sz="1200" b="0" i="0" u="none" kern="1200" dirty="0" err="1" smtClean="0">
                <a:solidFill>
                  <a:schemeClr val="tx1"/>
                </a:solidFill>
                <a:latin typeface="+mn-lt"/>
                <a:ea typeface="+mn-ea"/>
                <a:cs typeface="+mn-cs"/>
              </a:rPr>
              <a:t>handwashing</a:t>
            </a:r>
            <a:r>
              <a:rPr lang="en-US" sz="1200" b="0" i="0" u="none" kern="1200" dirty="0" smtClean="0">
                <a:solidFill>
                  <a:schemeClr val="tx1"/>
                </a:solidFill>
                <a:latin typeface="+mn-lt"/>
                <a:ea typeface="+mn-ea"/>
                <a:cs typeface="+mn-cs"/>
              </a:rPr>
              <a:t> as a secondary barrier to help prevent fecal-oral pathogens and respiratory pathogens. </a:t>
            </a:r>
          </a:p>
          <a:p>
            <a:r>
              <a:rPr lang="en-US" sz="1200" b="0" i="0" u="none" kern="1200" dirty="0" smtClean="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DF7707FF-112D-4243-A617-0CCFCE297872}" type="slidenum">
              <a:rPr lang="en-US" smtClean="0"/>
              <a:pPr/>
              <a:t>10</a:t>
            </a:fld>
            <a:endParaRPr lang="en-US"/>
          </a:p>
        </p:txBody>
      </p:sp>
    </p:spTree>
    <p:extLst>
      <p:ext uri="{BB962C8B-B14F-4D97-AF65-F5344CB8AC3E}">
        <p14:creationId xmlns:p14="http://schemas.microsoft.com/office/powerpoint/2010/main" val="18182313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57F233C9-7405-4C4A-B783-34FCF9259D0C}" type="datetime1">
              <a:rPr lang="en-US" smtClean="0"/>
              <a:pPr/>
              <a:t>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41A497-3947-1049-A80B-F2F9FE6CCEFB}" type="slidenum">
              <a:rPr lang="en-US" smtClean="0"/>
              <a:pPr/>
              <a:t>‹#›</a:t>
            </a:fld>
            <a:endParaRPr lang="en-US"/>
          </a:p>
        </p:txBody>
      </p:sp>
    </p:spTree>
    <p:extLst>
      <p:ext uri="{BB962C8B-B14F-4D97-AF65-F5344CB8AC3E}">
        <p14:creationId xmlns:p14="http://schemas.microsoft.com/office/powerpoint/2010/main" val="9746383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C8B2C2-1E2B-FA47-85A6-019BB411F0F1}" type="datetime1">
              <a:rPr lang="en-US" smtClean="0"/>
              <a:pPr/>
              <a:t>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41A497-3947-1049-A80B-F2F9FE6CCEFB}" type="slidenum">
              <a:rPr lang="en-US" smtClean="0"/>
              <a:pPr/>
              <a:t>‹#›</a:t>
            </a:fld>
            <a:endParaRPr lang="en-US"/>
          </a:p>
        </p:txBody>
      </p:sp>
    </p:spTree>
    <p:extLst>
      <p:ext uri="{BB962C8B-B14F-4D97-AF65-F5344CB8AC3E}">
        <p14:creationId xmlns:p14="http://schemas.microsoft.com/office/powerpoint/2010/main" val="14036711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CF3222-1DEB-CF47-A650-A5BF6C3E4ABD}" type="datetime1">
              <a:rPr lang="en-US" smtClean="0"/>
              <a:pPr/>
              <a:t>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41A497-3947-1049-A80B-F2F9FE6CCEFB}" type="slidenum">
              <a:rPr lang="en-US" smtClean="0"/>
              <a:pPr/>
              <a:t>‹#›</a:t>
            </a:fld>
            <a:endParaRPr lang="en-US"/>
          </a:p>
        </p:txBody>
      </p:sp>
    </p:spTree>
    <p:extLst>
      <p:ext uri="{BB962C8B-B14F-4D97-AF65-F5344CB8AC3E}">
        <p14:creationId xmlns:p14="http://schemas.microsoft.com/office/powerpoint/2010/main" val="23966651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67E92BF5-CD95-1749-A971-D7D2517ACB30}" type="datetime1">
              <a:rPr lang="en-US" smtClean="0">
                <a:solidFill>
                  <a:prstClr val="black">
                    <a:tint val="75000"/>
                  </a:prstClr>
                </a:solidFill>
                <a:latin typeface="Calibri"/>
              </a:rPr>
              <a:pPr/>
              <a:t>1/9/2015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0401349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40144" y="0"/>
            <a:ext cx="8903855" cy="1417638"/>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240144" y="1417638"/>
            <a:ext cx="8903856" cy="4708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54A3F8B-9184-084B-8735-28FD461A2A4D}" type="datetime1">
              <a:rPr lang="en-US" smtClean="0">
                <a:solidFill>
                  <a:prstClr val="black">
                    <a:tint val="75000"/>
                  </a:prstClr>
                </a:solidFill>
                <a:latin typeface="Calibri"/>
              </a:rPr>
              <a:pPr/>
              <a:t>1/9/2015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
        <p:nvSpPr>
          <p:cNvPr id="7" name="Frame 6"/>
          <p:cNvSpPr/>
          <p:nvPr userDrawn="1"/>
        </p:nvSpPr>
        <p:spPr>
          <a:xfrm>
            <a:off x="0" y="0"/>
            <a:ext cx="9144000" cy="6858000"/>
          </a:xfrm>
          <a:prstGeom prst="frame">
            <a:avLst>
              <a:gd name="adj1" fmla="val 2130"/>
            </a:avLst>
          </a:prstGeom>
          <a:solidFill>
            <a:srgbClr val="5472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880228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F1ED279-2B01-4347-8848-6F54F50D22D4}" type="datetime1">
              <a:rPr lang="en-US" smtClean="0">
                <a:solidFill>
                  <a:prstClr val="black">
                    <a:tint val="75000"/>
                  </a:prstClr>
                </a:solidFill>
                <a:latin typeface="Calibri"/>
              </a:rPr>
              <a:pPr/>
              <a:t>1/9/2015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2109328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116E1DB-21EA-CD45-92DF-83BC19EF3C0B}" type="datetime1">
              <a:rPr lang="en-US" smtClean="0">
                <a:solidFill>
                  <a:prstClr val="black">
                    <a:tint val="75000"/>
                  </a:prstClr>
                </a:solidFill>
                <a:latin typeface="Calibri"/>
              </a:rPr>
              <a:pPr/>
              <a:t>1/9/2015</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0059206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90958E2-1D8F-0F4C-BC0F-CA4E8DE9D9E6}" type="datetime1">
              <a:rPr lang="en-US" smtClean="0">
                <a:solidFill>
                  <a:prstClr val="black">
                    <a:tint val="75000"/>
                  </a:prstClr>
                </a:solidFill>
                <a:latin typeface="Calibri"/>
              </a:rPr>
              <a:pPr/>
              <a:t>1/9/2015</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1253909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A994B09-9A1E-3E49-97D3-B040A70EABE2}" type="datetime1">
              <a:rPr lang="en-US" smtClean="0">
                <a:solidFill>
                  <a:prstClr val="black">
                    <a:tint val="75000"/>
                  </a:prstClr>
                </a:solidFill>
                <a:latin typeface="Calibri"/>
              </a:rPr>
              <a:pPr/>
              <a:t>1/9/2015</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317934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C03B4B-0152-434A-9037-A6E11E202522}" type="datetime1">
              <a:rPr lang="en-US" smtClean="0">
                <a:solidFill>
                  <a:prstClr val="black">
                    <a:tint val="75000"/>
                  </a:prstClr>
                </a:solidFill>
                <a:latin typeface="Calibri"/>
              </a:rPr>
              <a:pPr/>
              <a:t>1/9/2015</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0987831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DA4DCD-16A8-824B-A931-4DC56B807618}" type="datetime1">
              <a:rPr lang="en-US" smtClean="0">
                <a:solidFill>
                  <a:prstClr val="black">
                    <a:tint val="75000"/>
                  </a:prstClr>
                </a:solidFill>
                <a:latin typeface="Calibri"/>
              </a:rPr>
              <a:pPr/>
              <a:t>1/9/2015</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9286835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3200" y="0"/>
            <a:ext cx="8940800" cy="1417638"/>
          </a:xfrm>
        </p:spPr>
        <p:txBody>
          <a:bodyPr/>
          <a:lstStyle>
            <a:lvl1pPr>
              <a:defRPr>
                <a:solidFill>
                  <a:srgbClr val="3B5079"/>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203200" y="1417638"/>
            <a:ext cx="8940800" cy="4708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382A855-5E6D-3947-A66D-DA0225FB6270}" type="datetime1">
              <a:rPr lang="en-US" smtClean="0"/>
              <a:pPr/>
              <a:t>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41A497-3947-1049-A80B-F2F9FE6CCEFB}" type="slidenum">
              <a:rPr lang="en-US" smtClean="0"/>
              <a:pPr/>
              <a:t>‹#›</a:t>
            </a:fld>
            <a:endParaRPr lang="en-US"/>
          </a:p>
        </p:txBody>
      </p:sp>
      <p:pic>
        <p:nvPicPr>
          <p:cNvPr id="7" name="Picture 6"/>
          <p:cNvPicPr>
            <a:picLocks noChangeAspect="1"/>
          </p:cNvPicPr>
          <p:nvPr userDrawn="1"/>
        </p:nvPicPr>
        <p:blipFill>
          <a:blip r:embed="rId2"/>
          <a:stretch>
            <a:fillRect/>
          </a:stretch>
        </p:blipFill>
        <p:spPr>
          <a:xfrm>
            <a:off x="0" y="-1"/>
            <a:ext cx="9144000" cy="6857999"/>
          </a:xfrm>
          <a:prstGeom prst="rect">
            <a:avLst/>
          </a:prstGeom>
        </p:spPr>
      </p:pic>
    </p:spTree>
    <p:extLst>
      <p:ext uri="{BB962C8B-B14F-4D97-AF65-F5344CB8AC3E}">
        <p14:creationId xmlns:p14="http://schemas.microsoft.com/office/powerpoint/2010/main" val="5208893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935F5F-1073-1A47-BCD4-619D1217E8B7}" type="datetime1">
              <a:rPr lang="en-US" smtClean="0">
                <a:solidFill>
                  <a:prstClr val="black">
                    <a:tint val="75000"/>
                  </a:prstClr>
                </a:solidFill>
                <a:latin typeface="Calibri"/>
              </a:rPr>
              <a:pPr/>
              <a:t>1/9/2015</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3058827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71EAD5-A774-284C-BB0C-8486A5258A5C}" type="datetime1">
              <a:rPr lang="en-US" smtClean="0">
                <a:solidFill>
                  <a:prstClr val="black">
                    <a:tint val="75000"/>
                  </a:prstClr>
                </a:solidFill>
                <a:latin typeface="Calibri"/>
              </a:rPr>
              <a:pPr/>
              <a:t>1/9/2015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1958984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0F10951-0295-C54C-81FC-927C40A58BDD}" type="datetime1">
              <a:rPr lang="en-US" smtClean="0">
                <a:solidFill>
                  <a:prstClr val="black">
                    <a:tint val="75000"/>
                  </a:prstClr>
                </a:solidFill>
                <a:latin typeface="Calibri"/>
              </a:rPr>
              <a:pPr/>
              <a:t>1/9/2015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2077483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5322ACB-CB53-1141-A44F-CB488057BCD4}" type="datetime1">
              <a:rPr lang="en-US" smtClean="0"/>
              <a:pPr/>
              <a:t>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41A497-3947-1049-A80B-F2F9FE6CCEFB}" type="slidenum">
              <a:rPr lang="en-US" smtClean="0"/>
              <a:pPr/>
              <a:t>‹#›</a:t>
            </a:fld>
            <a:endParaRPr lang="en-US"/>
          </a:p>
        </p:txBody>
      </p:sp>
    </p:spTree>
    <p:extLst>
      <p:ext uri="{BB962C8B-B14F-4D97-AF65-F5344CB8AC3E}">
        <p14:creationId xmlns:p14="http://schemas.microsoft.com/office/powerpoint/2010/main" val="14182004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3CF448E-6EA6-D841-A811-9EC737A802BC}" type="datetime1">
              <a:rPr lang="en-US" smtClean="0"/>
              <a:pPr/>
              <a:t>1/9/2015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41A497-3947-1049-A80B-F2F9FE6CCEFB}" type="slidenum">
              <a:rPr lang="en-US" smtClean="0"/>
              <a:pPr/>
              <a:t>‹#›</a:t>
            </a:fld>
            <a:endParaRPr lang="en-US"/>
          </a:p>
        </p:txBody>
      </p:sp>
    </p:spTree>
    <p:extLst>
      <p:ext uri="{BB962C8B-B14F-4D97-AF65-F5344CB8AC3E}">
        <p14:creationId xmlns:p14="http://schemas.microsoft.com/office/powerpoint/2010/main" val="486625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CB99D46-0C4B-6E46-BF35-F51C848F3B26}" type="datetime1">
              <a:rPr lang="en-US" smtClean="0"/>
              <a:pPr/>
              <a:t>1/9/2015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F41A497-3947-1049-A80B-F2F9FE6CCEFB}" type="slidenum">
              <a:rPr lang="en-US" smtClean="0"/>
              <a:pPr/>
              <a:t>‹#›</a:t>
            </a:fld>
            <a:endParaRPr lang="en-US"/>
          </a:p>
        </p:txBody>
      </p:sp>
    </p:spTree>
    <p:extLst>
      <p:ext uri="{BB962C8B-B14F-4D97-AF65-F5344CB8AC3E}">
        <p14:creationId xmlns:p14="http://schemas.microsoft.com/office/powerpoint/2010/main" val="38721235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5741126-02CF-D449-AD21-D05F734E9994}" type="datetime1">
              <a:rPr lang="en-US" smtClean="0"/>
              <a:pPr/>
              <a:t>1/9/2015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F41A497-3947-1049-A80B-F2F9FE6CCEFB}" type="slidenum">
              <a:rPr lang="en-US" smtClean="0"/>
              <a:pPr/>
              <a:t>‹#›</a:t>
            </a:fld>
            <a:endParaRPr lang="en-US"/>
          </a:p>
        </p:txBody>
      </p:sp>
    </p:spTree>
    <p:extLst>
      <p:ext uri="{BB962C8B-B14F-4D97-AF65-F5344CB8AC3E}">
        <p14:creationId xmlns:p14="http://schemas.microsoft.com/office/powerpoint/2010/main" val="31824840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D50D1F-3388-EB45-B42A-A282CF7C843A}" type="datetime1">
              <a:rPr lang="en-US" smtClean="0"/>
              <a:pPr/>
              <a:t>1/9/2015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F41A497-3947-1049-A80B-F2F9FE6CCEFB}" type="slidenum">
              <a:rPr lang="en-US" smtClean="0"/>
              <a:pPr/>
              <a:t>‹#›</a:t>
            </a:fld>
            <a:endParaRPr lang="en-US"/>
          </a:p>
        </p:txBody>
      </p:sp>
    </p:spTree>
    <p:extLst>
      <p:ext uri="{BB962C8B-B14F-4D97-AF65-F5344CB8AC3E}">
        <p14:creationId xmlns:p14="http://schemas.microsoft.com/office/powerpoint/2010/main" val="3460233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ED75D6-AFFD-614A-9FD0-A56C06959759}" type="datetime1">
              <a:rPr lang="en-US" smtClean="0"/>
              <a:pPr/>
              <a:t>1/9/2015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41A497-3947-1049-A80B-F2F9FE6CCEFB}" type="slidenum">
              <a:rPr lang="en-US" smtClean="0"/>
              <a:pPr/>
              <a:t>‹#›</a:t>
            </a:fld>
            <a:endParaRPr lang="en-US"/>
          </a:p>
        </p:txBody>
      </p:sp>
    </p:spTree>
    <p:extLst>
      <p:ext uri="{BB962C8B-B14F-4D97-AF65-F5344CB8AC3E}">
        <p14:creationId xmlns:p14="http://schemas.microsoft.com/office/powerpoint/2010/main" val="4748178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4313BD-5899-BA41-8885-3706429AFDBD}" type="datetime1">
              <a:rPr lang="en-US" smtClean="0"/>
              <a:pPr/>
              <a:t>1/9/2015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41A497-3947-1049-A80B-F2F9FE6CCEFB}" type="slidenum">
              <a:rPr lang="en-US" smtClean="0"/>
              <a:pPr/>
              <a:t>‹#›</a:t>
            </a:fld>
            <a:endParaRPr lang="en-US"/>
          </a:p>
        </p:txBody>
      </p:sp>
    </p:spTree>
    <p:extLst>
      <p:ext uri="{BB962C8B-B14F-4D97-AF65-F5344CB8AC3E}">
        <p14:creationId xmlns:p14="http://schemas.microsoft.com/office/powerpoint/2010/main" val="34425011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417638"/>
          </a:xfrm>
          <a:prstGeom prst="rect">
            <a:avLst/>
          </a:prstGeom>
        </p:spPr>
        <p:txBody>
          <a:bodyPr vert="horz" lIns="91440" tIns="45720" rIns="91440" bIns="45720" rtlCol="0" anchor="ctr">
            <a:normAutofit/>
          </a:bodyPr>
          <a:lstStyle/>
          <a:p>
            <a:r>
              <a:rPr lang="en-US" dirty="0" smtClean="0"/>
              <a:t>Click to edit Master title style</a:t>
            </a:r>
            <a:br>
              <a:rPr lang="en-US" dirty="0" smtClean="0"/>
            </a:br>
            <a:r>
              <a:rPr lang="en-US" sz="2800" dirty="0" smtClean="0">
                <a:solidFill>
                  <a:schemeClr val="accent1"/>
                </a:solidFill>
              </a:rPr>
              <a:t>Secondary title</a:t>
            </a:r>
            <a:endParaRPr lang="en-US" dirty="0"/>
          </a:p>
        </p:txBody>
      </p:sp>
      <p:sp>
        <p:nvSpPr>
          <p:cNvPr id="3" name="Text Placeholder 2"/>
          <p:cNvSpPr>
            <a:spLocks noGrp="1"/>
          </p:cNvSpPr>
          <p:nvPr>
            <p:ph type="body" idx="1"/>
          </p:nvPr>
        </p:nvSpPr>
        <p:spPr>
          <a:xfrm>
            <a:off x="0" y="1417638"/>
            <a:ext cx="9144000" cy="4708525"/>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FF9606-2A75-0644-B9F6-EFA9008E32F7}" type="datetime1">
              <a:rPr lang="en-US" smtClean="0"/>
              <a:pPr/>
              <a:t>1/9/2015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41A497-3947-1049-A80B-F2F9FE6CCEFB}" type="slidenum">
              <a:rPr lang="en-US" smtClean="0"/>
              <a:pPr/>
              <a:t>‹#›</a:t>
            </a:fld>
            <a:endParaRPr lang="en-US"/>
          </a:p>
        </p:txBody>
      </p:sp>
    </p:spTree>
    <p:extLst>
      <p:ext uri="{BB962C8B-B14F-4D97-AF65-F5344CB8AC3E}">
        <p14:creationId xmlns:p14="http://schemas.microsoft.com/office/powerpoint/2010/main" val="3093364055"/>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hdr="0" ftr="0" dt="0"/>
  <p:txStyles>
    <p:titleStyle>
      <a:lvl1pPr algn="l" defTabSz="457200" rtl="0" eaLnBrk="1" latinLnBrk="0" hangingPunct="1">
        <a:spcBef>
          <a:spcPct val="0"/>
        </a:spcBef>
        <a:buNone/>
        <a:defRPr sz="4400" kern="1200" baseline="0">
          <a:solidFill>
            <a:schemeClr val="tx2"/>
          </a:solidFill>
          <a:latin typeface="+mj-lt"/>
          <a:ea typeface="+mj-ea"/>
          <a:cs typeface="+mj-cs"/>
        </a:defRPr>
      </a:lvl1pPr>
    </p:titleStyle>
    <p:bodyStyle>
      <a:lvl1pPr marL="342900" indent="-342900" algn="l" defTabSz="457200" rtl="0" eaLnBrk="1" latinLnBrk="0" hangingPunct="1">
        <a:spcBef>
          <a:spcPct val="20000"/>
        </a:spcBef>
        <a:buClr>
          <a:schemeClr val="accent6"/>
        </a:buClr>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Clr>
          <a:schemeClr val="accent6">
            <a:lumMod val="60000"/>
            <a:lumOff val="40000"/>
          </a:schemeClr>
        </a:buClr>
        <a:buFont typeface="Arial"/>
        <a:buChar char="–"/>
        <a:defRPr sz="2800" kern="1200">
          <a:solidFill>
            <a:srgbClr val="000000"/>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000000"/>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000000"/>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00000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417638"/>
          </a:xfrm>
          <a:prstGeom prst="rect">
            <a:avLst/>
          </a:prstGeom>
        </p:spPr>
        <p:txBody>
          <a:bodyPr vert="horz" lIns="91440" tIns="45720" rIns="91440" bIns="45720" rtlCol="0" anchor="ctr">
            <a:normAutofit/>
          </a:bodyPr>
          <a:lstStyle/>
          <a:p>
            <a:r>
              <a:rPr lang="en-US" dirty="0" smtClean="0"/>
              <a:t>Click to edit Master title style</a:t>
            </a:r>
            <a:br>
              <a:rPr lang="en-US" dirty="0" smtClean="0"/>
            </a:br>
            <a:r>
              <a:rPr lang="en-US" sz="2800" dirty="0" smtClean="0">
                <a:solidFill>
                  <a:schemeClr val="accent1"/>
                </a:solidFill>
              </a:rPr>
              <a:t>Secondary title</a:t>
            </a:r>
            <a:endParaRPr lang="en-US" dirty="0"/>
          </a:p>
        </p:txBody>
      </p:sp>
      <p:sp>
        <p:nvSpPr>
          <p:cNvPr id="3" name="Text Placeholder 2"/>
          <p:cNvSpPr>
            <a:spLocks noGrp="1"/>
          </p:cNvSpPr>
          <p:nvPr>
            <p:ph type="body" idx="1"/>
          </p:nvPr>
        </p:nvSpPr>
        <p:spPr>
          <a:xfrm>
            <a:off x="0" y="1417638"/>
            <a:ext cx="9144000" cy="4708525"/>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CDDE79-5437-ED47-B8CD-5A75FBD689C7}" type="datetime1">
              <a:rPr lang="en-US" smtClean="0">
                <a:solidFill>
                  <a:prstClr val="black">
                    <a:tint val="75000"/>
                  </a:prstClr>
                </a:solidFill>
                <a:latin typeface="Calibri"/>
              </a:rPr>
              <a:pPr/>
              <a:t>1/9/2015</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41A497-3947-1049-A80B-F2F9FE6CCE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814786466"/>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hf hdr="0" ftr="0" dt="0"/>
  <p:txStyles>
    <p:titleStyle>
      <a:lvl1pPr algn="l" defTabSz="457200" rtl="0" eaLnBrk="1" latinLnBrk="0" hangingPunct="1">
        <a:spcBef>
          <a:spcPct val="0"/>
        </a:spcBef>
        <a:buNone/>
        <a:defRPr sz="4400" kern="1200" baseline="0">
          <a:solidFill>
            <a:schemeClr val="tx2"/>
          </a:solidFill>
          <a:latin typeface="+mj-lt"/>
          <a:ea typeface="+mj-ea"/>
          <a:cs typeface="+mj-cs"/>
        </a:defRPr>
      </a:lvl1pPr>
    </p:titleStyle>
    <p:bodyStyle>
      <a:lvl1pPr marL="342900" indent="-342900" algn="l" defTabSz="457200" rtl="0" eaLnBrk="1" latinLnBrk="0" hangingPunct="1">
        <a:spcBef>
          <a:spcPct val="20000"/>
        </a:spcBef>
        <a:buClr>
          <a:schemeClr val="accent6"/>
        </a:buClr>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Clr>
          <a:schemeClr val="accent6">
            <a:lumMod val="60000"/>
            <a:lumOff val="40000"/>
          </a:schemeClr>
        </a:buClr>
        <a:buFont typeface="Arial"/>
        <a:buChar char="–"/>
        <a:defRPr sz="2800" kern="1200">
          <a:solidFill>
            <a:srgbClr val="000000"/>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000000"/>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000000"/>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00000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tiff"/></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2.wsp.org/scalinguphandwashing/enablingtechnologies/index.cfm"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globalhandwashing.org/ghw-day"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hyperlink" Target="http://globalhandwashing.org/sites/default/files/GlobalHandwashingDayPlannersGuide.pdf" TargetMode="Externa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0.xml"/><Relationship Id="rId1" Type="http://schemas.openxmlformats.org/officeDocument/2006/relationships/slideLayout" Target="../slideLayouts/slideLayout15.xml"/><Relationship Id="rId4" Type="http://schemas.openxmlformats.org/officeDocument/2006/relationships/image" Target="../media/image25.png"/></Relationships>
</file>

<file path=ppt/slides/_rels/slide4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1.xml"/><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4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2.xml"/><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4.xml"/><Relationship Id="rId1" Type="http://schemas.openxmlformats.org/officeDocument/2006/relationships/slideLayout" Target="../slideLayouts/slideLayout13.xml"/><Relationship Id="rId4" Type="http://schemas.openxmlformats.org/officeDocument/2006/relationships/image" Target="../media/image32.jpeg"/></Relationships>
</file>

<file path=ppt/slides/_rels/slide4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hyperlink" Target="http://www.africaahead.org/" TargetMode="External"/><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0.xml"/><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1.xml"/><Relationship Id="rId1" Type="http://schemas.openxmlformats.org/officeDocument/2006/relationships/slideLayout" Target="../slideLayouts/slideLayout17.xml"/><Relationship Id="rId4" Type="http://schemas.openxmlformats.org/officeDocument/2006/relationships/image" Target="../media/image36.png"/></Relationships>
</file>

<file path=ppt/slides/_rels/slide5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5.xml"/><Relationship Id="rId1" Type="http://schemas.openxmlformats.org/officeDocument/2006/relationships/slideLayout" Target="../slideLayouts/slideLayout13.xml"/><Relationship Id="rId4" Type="http://schemas.openxmlformats.org/officeDocument/2006/relationships/image" Target="../media/image40.jpeg"/></Relationships>
</file>

<file path=ppt/slides/_rels/slide5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57.xml"/><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hyperlink" Target="http://www.globalhandwashing.org/" TargetMode="External"/><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8" Type="http://schemas.openxmlformats.org/officeDocument/2006/relationships/image" Target="../media/image47.jpeg"/><Relationship Id="rId13" Type="http://schemas.openxmlformats.org/officeDocument/2006/relationships/image" Target="../media/image2.emf"/><Relationship Id="rId3" Type="http://schemas.openxmlformats.org/officeDocument/2006/relationships/image" Target="../media/image42.jpeg"/><Relationship Id="rId7" Type="http://schemas.openxmlformats.org/officeDocument/2006/relationships/image" Target="../media/image46.jpeg"/><Relationship Id="rId12" Type="http://schemas.openxmlformats.org/officeDocument/2006/relationships/image" Target="../media/image51.png"/><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image" Target="../media/image45.jpeg"/><Relationship Id="rId11" Type="http://schemas.openxmlformats.org/officeDocument/2006/relationships/image" Target="../media/image50.jpeg"/><Relationship Id="rId5" Type="http://schemas.openxmlformats.org/officeDocument/2006/relationships/image" Target="../media/image44.jpeg"/><Relationship Id="rId10" Type="http://schemas.openxmlformats.org/officeDocument/2006/relationships/image" Target="../media/image49.jpeg"/><Relationship Id="rId4" Type="http://schemas.openxmlformats.org/officeDocument/2006/relationships/image" Target="../media/image43.jpeg"/><Relationship Id="rId9" Type="http://schemas.openxmlformats.org/officeDocument/2006/relationships/image" Target="../media/image48.jpeg"/><Relationship Id="rId14" Type="http://schemas.openxmlformats.org/officeDocument/2006/relationships/image" Target="../media/image3.tiff"/></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712778"/>
            <a:ext cx="9144000" cy="1540435"/>
          </a:xfrm>
        </p:spPr>
        <p:txBody>
          <a:bodyPr>
            <a:noAutofit/>
            <a:scene3d>
              <a:camera prst="orthographicFront"/>
              <a:lightRig rig="freezing" dir="t">
                <a:rot lat="0" lon="0" rev="5640000"/>
              </a:lightRig>
            </a:scene3d>
            <a:sp3d prstMaterial="flat">
              <a:contourClr>
                <a:schemeClr val="tx2"/>
              </a:contourClr>
            </a:sp3d>
          </a:bodyPr>
          <a:lstStyle/>
          <a:p>
            <a:pPr algn="ctr"/>
            <a:r>
              <a:rPr lang="en-US" sz="4000" dirty="0" smtClean="0">
                <a:solidFill>
                  <a:srgbClr val="5472AB"/>
                </a:solidFill>
                <a:effectLst/>
              </a:rPr>
              <a:t>Design, delivery and M&amp;E for HWWS programs</a:t>
            </a:r>
            <a:endParaRPr lang="en-US" sz="4000" dirty="0">
              <a:solidFill>
                <a:srgbClr val="5472AB"/>
              </a:solidFill>
              <a:effectLst/>
            </a:endParaRPr>
          </a:p>
        </p:txBody>
      </p:sp>
      <p:sp>
        <p:nvSpPr>
          <p:cNvPr id="3" name="Subtitle 2"/>
          <p:cNvSpPr>
            <a:spLocks noGrp="1"/>
          </p:cNvSpPr>
          <p:nvPr>
            <p:ph type="subTitle" idx="1"/>
          </p:nvPr>
        </p:nvSpPr>
        <p:spPr>
          <a:xfrm>
            <a:off x="313561" y="2565279"/>
            <a:ext cx="4367296" cy="1474531"/>
          </a:xfrm>
          <a:ln>
            <a:noFill/>
          </a:ln>
        </p:spPr>
        <p:txBody>
          <a:bodyPr>
            <a:normAutofit fontScale="92500"/>
          </a:bodyPr>
          <a:lstStyle/>
          <a:p>
            <a:pPr algn="l"/>
            <a:r>
              <a:rPr lang="en-US" sz="2800" dirty="0" smtClean="0">
                <a:solidFill>
                  <a:srgbClr val="3B5079"/>
                </a:solidFill>
              </a:rPr>
              <a:t>Matthew Freeman, MPH PhD</a:t>
            </a:r>
            <a:endParaRPr lang="en-US" sz="2800" dirty="0">
              <a:solidFill>
                <a:srgbClr val="3B5079"/>
              </a:solidFill>
            </a:endParaRPr>
          </a:p>
          <a:p>
            <a:pPr algn="l"/>
            <a:r>
              <a:rPr lang="en-US" sz="2000" dirty="0">
                <a:solidFill>
                  <a:srgbClr val="3B5079"/>
                </a:solidFill>
              </a:rPr>
              <a:t>Assistant </a:t>
            </a:r>
            <a:r>
              <a:rPr lang="en-US" sz="2000" dirty="0" smtClean="0">
                <a:solidFill>
                  <a:srgbClr val="3B5079"/>
                </a:solidFill>
              </a:rPr>
              <a:t>Professor of Environmental Health </a:t>
            </a:r>
          </a:p>
          <a:p>
            <a:pPr algn="l"/>
            <a:r>
              <a:rPr lang="en-US" sz="2000" i="1" dirty="0" err="1" smtClean="0">
                <a:solidFill>
                  <a:srgbClr val="3B5079"/>
                </a:solidFill>
              </a:rPr>
              <a:t>mcfreem@emory.edu</a:t>
            </a:r>
            <a:endParaRPr lang="en-US" sz="2000" i="1" dirty="0" smtClean="0">
              <a:solidFill>
                <a:srgbClr val="3B5079"/>
              </a:solidFill>
            </a:endParaRPr>
          </a:p>
          <a:p>
            <a:pPr algn="l"/>
            <a:endParaRPr lang="en-US" sz="2000" dirty="0" smtClean="0">
              <a:solidFill>
                <a:srgbClr val="3B5079"/>
              </a:solidFill>
            </a:endParaRPr>
          </a:p>
          <a:p>
            <a:pPr algn="ctr"/>
            <a:endParaRPr lang="en-US" sz="1600" dirty="0" smtClean="0">
              <a:solidFill>
                <a:srgbClr val="3B5079"/>
              </a:solidFill>
            </a:endParaRPr>
          </a:p>
        </p:txBody>
      </p:sp>
      <p:pic>
        <p:nvPicPr>
          <p:cNvPr id="10" name="Picture 9" descr="EU_CenterGlobalSafeWater_st_RSPH_sq_bk.pdf"/>
          <p:cNvPicPr>
            <a:picLocks noChangeAspect="1"/>
          </p:cNvPicPr>
          <p:nvPr/>
        </p:nvPicPr>
        <p:blipFill>
          <a:blip r:embed="rId3"/>
          <a:stretch>
            <a:fillRect/>
          </a:stretch>
        </p:blipFill>
        <p:spPr>
          <a:xfrm>
            <a:off x="690752" y="4440597"/>
            <a:ext cx="3000862" cy="2030659"/>
          </a:xfrm>
          <a:prstGeom prst="rect">
            <a:avLst/>
          </a:prstGeom>
        </p:spPr>
      </p:pic>
      <p:sp>
        <p:nvSpPr>
          <p:cNvPr id="6" name="Subtitle 2"/>
          <p:cNvSpPr txBox="1">
            <a:spLocks/>
          </p:cNvSpPr>
          <p:nvPr/>
        </p:nvSpPr>
        <p:spPr>
          <a:xfrm>
            <a:off x="4523618" y="2565279"/>
            <a:ext cx="4620381" cy="1474531"/>
          </a:xfrm>
          <a:prstGeom prst="rect">
            <a:avLst/>
          </a:prstGeom>
        </p:spPr>
        <p:txBody>
          <a:bodyPr vert="horz" lIns="91440" tIns="45720" rIns="91440" bIns="45720" rtlCol="0">
            <a:normAutofit/>
          </a:bodyPr>
          <a:lstStyle>
            <a:lvl1pPr marL="0" indent="0" algn="ctr" defTabSz="457200" rtl="0" eaLnBrk="1" latinLnBrk="0" hangingPunct="1">
              <a:spcBef>
                <a:spcPct val="20000"/>
              </a:spcBef>
              <a:buClr>
                <a:schemeClr val="accent6"/>
              </a:buClr>
              <a:buFont typeface="Arial"/>
              <a:buNone/>
              <a:defRPr sz="3200" kern="1200">
                <a:solidFill>
                  <a:schemeClr val="accent1"/>
                </a:solidFill>
                <a:latin typeface="+mn-lt"/>
                <a:ea typeface="+mn-ea"/>
                <a:cs typeface="+mn-cs"/>
              </a:defRPr>
            </a:lvl1pPr>
            <a:lvl2pPr marL="457200" indent="0" algn="ctr" defTabSz="457200" rtl="0" eaLnBrk="1" latinLnBrk="0" hangingPunct="1">
              <a:spcBef>
                <a:spcPct val="20000"/>
              </a:spcBef>
              <a:buClr>
                <a:schemeClr val="accent6">
                  <a:lumMod val="60000"/>
                  <a:lumOff val="40000"/>
                </a:schemeClr>
              </a:buClr>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US" sz="2600" dirty="0" smtClean="0">
                <a:solidFill>
                  <a:srgbClr val="3B5079"/>
                </a:solidFill>
              </a:rPr>
              <a:t>Robert </a:t>
            </a:r>
            <a:r>
              <a:rPr lang="en-US" sz="2600" dirty="0" err="1" smtClean="0">
                <a:solidFill>
                  <a:srgbClr val="3B5079"/>
                </a:solidFill>
              </a:rPr>
              <a:t>Dreibelbis</a:t>
            </a:r>
            <a:r>
              <a:rPr lang="en-US" sz="2600" dirty="0" smtClean="0">
                <a:solidFill>
                  <a:srgbClr val="3B5079"/>
                </a:solidFill>
              </a:rPr>
              <a:t>, MPH PhD</a:t>
            </a:r>
          </a:p>
          <a:p>
            <a:pPr algn="l"/>
            <a:r>
              <a:rPr lang="en-US" sz="1900" dirty="0" smtClean="0">
                <a:solidFill>
                  <a:srgbClr val="3B5079"/>
                </a:solidFill>
              </a:rPr>
              <a:t>Assistant Professor of Anthropology and Environmental Engineering</a:t>
            </a:r>
          </a:p>
          <a:p>
            <a:pPr algn="l"/>
            <a:r>
              <a:rPr lang="en-US" sz="1900" i="1" dirty="0" err="1" smtClean="0">
                <a:solidFill>
                  <a:srgbClr val="3B5079"/>
                </a:solidFill>
              </a:rPr>
              <a:t>rdreibe@ou.edu</a:t>
            </a:r>
            <a:endParaRPr lang="en-US" sz="1900" i="1" dirty="0" smtClean="0">
              <a:solidFill>
                <a:srgbClr val="3B5079"/>
              </a:solidFill>
            </a:endParaRPr>
          </a:p>
          <a:p>
            <a:endParaRPr lang="en-US" sz="1600" dirty="0" smtClean="0">
              <a:solidFill>
                <a:srgbClr val="3B5079"/>
              </a:solidFill>
            </a:endParaRPr>
          </a:p>
        </p:txBody>
      </p:sp>
      <p:sp>
        <p:nvSpPr>
          <p:cNvPr id="4" name="Slide Number Placeholder 3"/>
          <p:cNvSpPr>
            <a:spLocks noGrp="1"/>
          </p:cNvSpPr>
          <p:nvPr>
            <p:ph type="sldNum" sz="quarter" idx="12"/>
          </p:nvPr>
        </p:nvSpPr>
        <p:spPr/>
        <p:txBody>
          <a:bodyPr/>
          <a:lstStyle/>
          <a:p>
            <a:fld id="{9F41A497-3947-1049-A80B-F2F9FE6CCEFB}" type="slidenum">
              <a:rPr lang="en-US" smtClean="0"/>
              <a:pPr/>
              <a:t>1</a:t>
            </a:fld>
            <a:endParaRPr lang="en-US"/>
          </a:p>
        </p:txBody>
      </p:sp>
      <p:grpSp>
        <p:nvGrpSpPr>
          <p:cNvPr id="9" name="Group 8"/>
          <p:cNvGrpSpPr/>
          <p:nvPr/>
        </p:nvGrpSpPr>
        <p:grpSpPr>
          <a:xfrm>
            <a:off x="5780690" y="4039810"/>
            <a:ext cx="2659117" cy="2436411"/>
            <a:chOff x="5780690" y="4039810"/>
            <a:chExt cx="2659117" cy="2436411"/>
          </a:xfrm>
        </p:grpSpPr>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65842" y="4039810"/>
              <a:ext cx="1693170" cy="1693170"/>
            </a:xfrm>
            <a:prstGeom prst="rect">
              <a:avLst/>
            </a:prstGeom>
          </p:spPr>
        </p:pic>
        <p:sp>
          <p:nvSpPr>
            <p:cNvPr id="8" name="TextBox 7"/>
            <p:cNvSpPr txBox="1"/>
            <p:nvPr/>
          </p:nvSpPr>
          <p:spPr>
            <a:xfrm>
              <a:off x="5780690" y="5552891"/>
              <a:ext cx="2659117" cy="923330"/>
            </a:xfrm>
            <a:prstGeom prst="rect">
              <a:avLst/>
            </a:prstGeom>
            <a:noFill/>
          </p:spPr>
          <p:txBody>
            <a:bodyPr wrap="square" rtlCol="0">
              <a:spAutoFit/>
            </a:bodyPr>
            <a:lstStyle/>
            <a:p>
              <a:r>
                <a:rPr lang="en-US" dirty="0" smtClean="0">
                  <a:solidFill>
                    <a:srgbClr val="3B5079"/>
                  </a:solidFill>
                  <a:latin typeface="Arial" panose="020B0604020202020204" pitchFamily="34" charset="0"/>
                  <a:cs typeface="Arial" panose="020B0604020202020204" pitchFamily="34" charset="0"/>
                </a:rPr>
                <a:t>The Global Public-Private Partnership for Handwashing</a:t>
              </a:r>
              <a:endParaRPr lang="en-US" dirty="0">
                <a:solidFill>
                  <a:srgbClr val="3B5079"/>
                </a:solidFill>
                <a:latin typeface="Arial" panose="020B0604020202020204" pitchFamily="34" charset="0"/>
                <a:cs typeface="Arial" panose="020B0604020202020204" pitchFamily="34" charset="0"/>
              </a:endParaRPr>
            </a:p>
          </p:txBody>
        </p:sp>
      </p:grpSp>
      <p:sp>
        <p:nvSpPr>
          <p:cNvPr id="11" name="Frame 10"/>
          <p:cNvSpPr/>
          <p:nvPr/>
        </p:nvSpPr>
        <p:spPr>
          <a:xfrm>
            <a:off x="0" y="0"/>
            <a:ext cx="9144000" cy="6858000"/>
          </a:xfrm>
          <a:prstGeom prst="frame">
            <a:avLst>
              <a:gd name="adj1" fmla="val 2130"/>
            </a:avLst>
          </a:prstGeom>
          <a:solidFill>
            <a:srgbClr val="5472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TextBox 11"/>
          <p:cNvSpPr txBox="1"/>
          <p:nvPr/>
        </p:nvSpPr>
        <p:spPr>
          <a:xfrm>
            <a:off x="576775" y="1913206"/>
            <a:ext cx="4304714" cy="369332"/>
          </a:xfrm>
          <a:prstGeom prst="rect">
            <a:avLst/>
          </a:prstGeom>
          <a:noFill/>
        </p:spPr>
        <p:txBody>
          <a:bodyPr wrap="square" rtlCol="0">
            <a:spAutoFit/>
          </a:bodyPr>
          <a:lstStyle/>
          <a:p>
            <a:r>
              <a:rPr lang="en-US" dirty="0" smtClean="0"/>
              <a:t>Module 1</a:t>
            </a:r>
            <a:endParaRPr lang="en-US" dirty="0"/>
          </a:p>
        </p:txBody>
      </p:sp>
    </p:spTree>
    <p:extLst>
      <p:ext uri="{BB962C8B-B14F-4D97-AF65-F5344CB8AC3E}">
        <p14:creationId xmlns:p14="http://schemas.microsoft.com/office/powerpoint/2010/main" val="25210268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09519" y="0"/>
            <a:ext cx="8615813" cy="1566748"/>
          </a:xfrm>
        </p:spPr>
        <p:txBody>
          <a:bodyPr anchor="t">
            <a:normAutofit fontScale="90000"/>
          </a:bodyPr>
          <a:lstStyle/>
          <a:p>
            <a:r>
              <a:rPr lang="en-US" dirty="0" smtClean="0"/>
              <a:t>How does WASH prevent illness?</a:t>
            </a:r>
            <a:br>
              <a:rPr lang="en-US" dirty="0" smtClean="0"/>
            </a:br>
            <a:r>
              <a:rPr lang="en-US" dirty="0" smtClean="0">
                <a:solidFill>
                  <a:schemeClr val="accent1"/>
                </a:solidFill>
              </a:rPr>
              <a:t>Fecal-oral route and respiratory route</a:t>
            </a:r>
            <a:r>
              <a:rPr lang="en-US" dirty="0" smtClean="0"/>
              <a:t/>
            </a:r>
            <a:br>
              <a:rPr lang="en-US" dirty="0" smtClean="0"/>
            </a:br>
            <a:endParaRPr lang="en-US" sz="3889" dirty="0">
              <a:solidFill>
                <a:schemeClr val="accent2">
                  <a:lumMod val="75000"/>
                </a:schemeClr>
              </a:solidFill>
            </a:endParaRPr>
          </a:p>
        </p:txBody>
      </p:sp>
      <p:sp>
        <p:nvSpPr>
          <p:cNvPr id="3" name="TextBox 2"/>
          <p:cNvSpPr txBox="1"/>
          <p:nvPr/>
        </p:nvSpPr>
        <p:spPr>
          <a:xfrm>
            <a:off x="7461049" y="1793257"/>
            <a:ext cx="1541576" cy="646331"/>
          </a:xfrm>
          <a:prstGeom prst="rect">
            <a:avLst/>
          </a:prstGeom>
          <a:noFill/>
        </p:spPr>
        <p:txBody>
          <a:bodyPr wrap="none" rtlCol="0">
            <a:spAutoFit/>
          </a:bodyPr>
          <a:lstStyle/>
          <a:p>
            <a:r>
              <a:rPr lang="en-US" dirty="0" smtClean="0">
                <a:latin typeface="Calibri"/>
                <a:cs typeface="Calibri"/>
              </a:rPr>
              <a:t>Adapted from </a:t>
            </a:r>
          </a:p>
          <a:p>
            <a:r>
              <a:rPr lang="en-US" dirty="0" smtClean="0">
                <a:latin typeface="Calibri"/>
                <a:cs typeface="Calibri"/>
              </a:rPr>
              <a:t>Water1st.org</a:t>
            </a:r>
            <a:endParaRPr lang="en-US" dirty="0">
              <a:latin typeface="Calibri"/>
              <a:cs typeface="Calibri"/>
            </a:endParaRPr>
          </a:p>
        </p:txBody>
      </p:sp>
      <p:sp>
        <p:nvSpPr>
          <p:cNvPr id="2" name="Slide Number Placeholder 1"/>
          <p:cNvSpPr>
            <a:spLocks noGrp="1"/>
          </p:cNvSpPr>
          <p:nvPr>
            <p:ph type="sldNum" sz="quarter" idx="12"/>
          </p:nvPr>
        </p:nvSpPr>
        <p:spPr/>
        <p:txBody>
          <a:bodyPr/>
          <a:lstStyle/>
          <a:p>
            <a:fld id="{9F41A497-3947-1049-A80B-F2F9FE6CCEFB}" type="slidenum">
              <a:rPr lang="en-US" smtClean="0"/>
              <a:pPr/>
              <a:t>10</a:t>
            </a:fld>
            <a:endParaRPr lang="en-US"/>
          </a:p>
        </p:txBody>
      </p:sp>
      <p:sp>
        <p:nvSpPr>
          <p:cNvPr id="6" name="Frame 5"/>
          <p:cNvSpPr/>
          <p:nvPr/>
        </p:nvSpPr>
        <p:spPr>
          <a:xfrm>
            <a:off x="0" y="0"/>
            <a:ext cx="9144000" cy="6858000"/>
          </a:xfrm>
          <a:prstGeom prst="frame">
            <a:avLst>
              <a:gd name="adj1" fmla="val 2130"/>
            </a:avLst>
          </a:prstGeom>
          <a:solidFill>
            <a:srgbClr val="5472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13" name="Group 12"/>
          <p:cNvGrpSpPr/>
          <p:nvPr/>
        </p:nvGrpSpPr>
        <p:grpSpPr>
          <a:xfrm>
            <a:off x="249776" y="1234112"/>
            <a:ext cx="7106513" cy="5454874"/>
            <a:chOff x="213162" y="1403126"/>
            <a:chExt cx="7106513" cy="5454874"/>
          </a:xfrm>
        </p:grpSpPr>
        <p:pic>
          <p:nvPicPr>
            <p:cNvPr id="5" name="Picture 4" descr="Screen Shot 2013-07-10 at 11.29.4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162" y="1403126"/>
              <a:ext cx="7106513" cy="5454874"/>
            </a:xfrm>
            <a:prstGeom prst="rect">
              <a:avLst/>
            </a:prstGeom>
          </p:spPr>
        </p:pic>
        <p:sp>
          <p:nvSpPr>
            <p:cNvPr id="7" name="Rounded Rectangle 6"/>
            <p:cNvSpPr/>
            <p:nvPr/>
          </p:nvSpPr>
          <p:spPr>
            <a:xfrm>
              <a:off x="557048" y="5087007"/>
              <a:ext cx="903890" cy="1451905"/>
            </a:xfrm>
            <a:prstGeom prst="round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594579" y="5166628"/>
              <a:ext cx="866359" cy="646331"/>
            </a:xfrm>
            <a:prstGeom prst="rect">
              <a:avLst/>
            </a:prstGeom>
            <a:noFill/>
          </p:spPr>
          <p:txBody>
            <a:bodyPr wrap="square" rtlCol="0">
              <a:spAutoFit/>
            </a:bodyPr>
            <a:lstStyle/>
            <a:p>
              <a:r>
                <a:rPr lang="en-US" sz="1200" b="1" dirty="0" smtClean="0">
                  <a:latin typeface="Arial" panose="020B0604020202020204" pitchFamily="34" charset="0"/>
                  <a:cs typeface="Arial" panose="020B0604020202020204" pitchFamily="34" charset="0"/>
                </a:rPr>
                <a:t>Coughs and sneezes</a:t>
              </a:r>
              <a:endParaRPr lang="en-US" sz="1200" b="1" dirty="0">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4579" y="5761647"/>
              <a:ext cx="796309" cy="669549"/>
            </a:xfrm>
            <a:prstGeom prst="rect">
              <a:avLst/>
            </a:prstGeom>
          </p:spPr>
        </p:pic>
      </p:grpSp>
      <p:cxnSp>
        <p:nvCxnSpPr>
          <p:cNvPr id="11" name="Straight Arrow Connector 10"/>
          <p:cNvCxnSpPr/>
          <p:nvPr/>
        </p:nvCxnSpPr>
        <p:spPr>
          <a:xfrm>
            <a:off x="1497552" y="6043449"/>
            <a:ext cx="1030014"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4" name="Rounded Rectangle 13"/>
          <p:cNvSpPr/>
          <p:nvPr/>
        </p:nvSpPr>
        <p:spPr>
          <a:xfrm>
            <a:off x="6208720" y="5093056"/>
            <a:ext cx="980355" cy="1451905"/>
          </a:xfrm>
          <a:prstGeom prst="round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14"/>
          <p:cNvSpPr txBox="1"/>
          <p:nvPr/>
        </p:nvSpPr>
        <p:spPr>
          <a:xfrm>
            <a:off x="6252436" y="5133185"/>
            <a:ext cx="942823" cy="938719"/>
          </a:xfrm>
          <a:prstGeom prst="rect">
            <a:avLst/>
          </a:prstGeom>
          <a:noFill/>
        </p:spPr>
        <p:txBody>
          <a:bodyPr wrap="square" rtlCol="0">
            <a:spAutoFit/>
          </a:bodyPr>
          <a:lstStyle/>
          <a:p>
            <a:r>
              <a:rPr lang="en-US" sz="1100" b="1" dirty="0" smtClean="0">
                <a:latin typeface="Arial" panose="020B0604020202020204" pitchFamily="34" charset="0"/>
                <a:cs typeface="Arial" panose="020B0604020202020204" pitchFamily="34" charset="0"/>
              </a:rPr>
              <a:t>Future victim of respiratory disease/ new host</a:t>
            </a:r>
            <a:endParaRPr lang="en-US" sz="1100" b="1" dirty="0">
              <a:latin typeface="Arial" panose="020B0604020202020204" pitchFamily="34" charset="0"/>
              <a:cs typeface="Arial" panose="020B0604020202020204" pitchFamily="34" charset="0"/>
            </a:endParaRPr>
          </a:p>
        </p:txBody>
      </p:sp>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4941" y="6029863"/>
            <a:ext cx="562617" cy="473057"/>
          </a:xfrm>
          <a:prstGeom prst="rect">
            <a:avLst/>
          </a:prstGeom>
        </p:spPr>
      </p:pic>
      <p:cxnSp>
        <p:nvCxnSpPr>
          <p:cNvPr id="18" name="Straight Arrow Connector 17"/>
          <p:cNvCxnSpPr/>
          <p:nvPr/>
        </p:nvCxnSpPr>
        <p:spPr>
          <a:xfrm>
            <a:off x="4227333" y="4783640"/>
            <a:ext cx="1929197" cy="650208"/>
          </a:xfrm>
          <a:prstGeom prst="straightConnector1">
            <a:avLst/>
          </a:prstGeom>
          <a:ln w="38100" cmpd="sng">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866990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6254" y="0"/>
            <a:ext cx="8977746" cy="1417638"/>
          </a:xfrm>
        </p:spPr>
        <p:txBody>
          <a:bodyPr>
            <a:normAutofit/>
          </a:bodyPr>
          <a:lstStyle/>
          <a:p>
            <a:r>
              <a:rPr lang="en-US" sz="4000" dirty="0" smtClean="0"/>
              <a:t>State of the knowledge</a:t>
            </a:r>
            <a:br>
              <a:rPr lang="en-US" sz="4000" dirty="0" smtClean="0"/>
            </a:br>
            <a:r>
              <a:rPr lang="en-US" sz="3600" dirty="0" smtClean="0">
                <a:solidFill>
                  <a:srgbClr val="4F81BD"/>
                </a:solidFill>
              </a:rPr>
              <a:t>HWWS</a:t>
            </a:r>
            <a:r>
              <a:rPr lang="en-US" sz="3600" dirty="0">
                <a:solidFill>
                  <a:srgbClr val="4F81BD"/>
                </a:solidFill>
              </a:rPr>
              <a:t> </a:t>
            </a:r>
            <a:r>
              <a:rPr lang="en-US" sz="3600" dirty="0" smtClean="0">
                <a:solidFill>
                  <a:srgbClr val="4F81BD"/>
                </a:solidFill>
              </a:rPr>
              <a:t>can prevent adverse health outcomes</a:t>
            </a:r>
            <a:endParaRPr lang="en-US" sz="3600" dirty="0"/>
          </a:p>
        </p:txBody>
      </p:sp>
      <p:sp>
        <p:nvSpPr>
          <p:cNvPr id="3" name="Content Placeholder 2"/>
          <p:cNvSpPr>
            <a:spLocks noGrp="1"/>
          </p:cNvSpPr>
          <p:nvPr>
            <p:ph idx="1"/>
          </p:nvPr>
        </p:nvSpPr>
        <p:spPr/>
        <p:txBody>
          <a:bodyPr>
            <a:normAutofit/>
          </a:bodyPr>
          <a:lstStyle/>
          <a:p>
            <a:pPr marL="514350" indent="-514350">
              <a:buFont typeface="+mj-lt"/>
              <a:buAutoNum type="arabicPeriod"/>
            </a:pPr>
            <a:endParaRPr lang="en-US" sz="3600" dirty="0"/>
          </a:p>
          <a:p>
            <a:pPr marL="514350" indent="-514350">
              <a:buFont typeface="+mj-lt"/>
              <a:buAutoNum type="arabicPeriod"/>
            </a:pPr>
            <a:endParaRPr lang="en-US" dirty="0" smtClean="0"/>
          </a:p>
          <a:p>
            <a:pPr marL="514350" indent="-514350">
              <a:buFont typeface="+mj-lt"/>
              <a:buAutoNum type="arabicPeriod"/>
            </a:pPr>
            <a:endParaRPr lang="en-US" dirty="0" smtClean="0"/>
          </a:p>
          <a:p>
            <a:pPr marL="514350" indent="-514350">
              <a:buFont typeface="+mj-lt"/>
              <a:buAutoNum type="arabicPeriod"/>
            </a:pPr>
            <a:endParaRPr lang="en-US" dirty="0"/>
          </a:p>
        </p:txBody>
      </p:sp>
      <p:sp>
        <p:nvSpPr>
          <p:cNvPr id="5" name="Content Placeholder 2"/>
          <p:cNvSpPr txBox="1">
            <a:spLocks/>
          </p:cNvSpPr>
          <p:nvPr/>
        </p:nvSpPr>
        <p:spPr>
          <a:xfrm>
            <a:off x="166254" y="1417638"/>
            <a:ext cx="8977745" cy="5440362"/>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Clr>
                <a:schemeClr val="accent6"/>
              </a:buClr>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Clr>
                <a:schemeClr val="accent6">
                  <a:lumMod val="60000"/>
                  <a:lumOff val="40000"/>
                </a:schemeClr>
              </a:buClr>
              <a:buFont typeface="Arial"/>
              <a:buChar char="–"/>
              <a:defRPr sz="2800" kern="1200">
                <a:solidFill>
                  <a:srgbClr val="000000"/>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000000"/>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000000"/>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00000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Acute respiratory infection</a:t>
            </a:r>
          </a:p>
          <a:p>
            <a:pPr lvl="1"/>
            <a:r>
              <a:rPr lang="en-US" dirty="0" smtClean="0"/>
              <a:t>Reduction by 23% (Curtis, 2003)</a:t>
            </a:r>
          </a:p>
          <a:p>
            <a:r>
              <a:rPr lang="en-US" dirty="0" smtClean="0"/>
              <a:t>Diarrheal disease</a:t>
            </a:r>
          </a:p>
          <a:p>
            <a:pPr lvl="1"/>
            <a:r>
              <a:rPr lang="en-US" dirty="0" smtClean="0"/>
              <a:t>Reduction by 23-40% (Freeman, 2014)</a:t>
            </a:r>
          </a:p>
          <a:p>
            <a:r>
              <a:rPr lang="en-US" dirty="0" smtClean="0"/>
              <a:t>Soil-transmitted </a:t>
            </a:r>
            <a:r>
              <a:rPr lang="en-US" dirty="0" err="1" smtClean="0"/>
              <a:t>helminth</a:t>
            </a:r>
            <a:r>
              <a:rPr lang="en-US" dirty="0" smtClean="0"/>
              <a:t> infection</a:t>
            </a:r>
          </a:p>
          <a:p>
            <a:pPr lvl="1"/>
            <a:r>
              <a:rPr lang="en-US" dirty="0" smtClean="0"/>
              <a:t>Reduction by 53% (</a:t>
            </a:r>
            <a:r>
              <a:rPr lang="en-US" dirty="0" err="1" smtClean="0"/>
              <a:t>Strunz</a:t>
            </a:r>
            <a:r>
              <a:rPr lang="en-US" dirty="0" smtClean="0"/>
              <a:t>, 2014)</a:t>
            </a:r>
          </a:p>
          <a:p>
            <a:r>
              <a:rPr lang="en-US" dirty="0" smtClean="0"/>
              <a:t>School absence </a:t>
            </a:r>
          </a:p>
          <a:p>
            <a:pPr lvl="1"/>
            <a:r>
              <a:rPr lang="en-US" dirty="0" smtClean="0"/>
              <a:t>Reduction of 54% (Bowen, 2007)</a:t>
            </a:r>
          </a:p>
          <a:p>
            <a:r>
              <a:rPr lang="en-US" dirty="0" smtClean="0"/>
              <a:t> Neonatal mortality</a:t>
            </a:r>
          </a:p>
          <a:p>
            <a:pPr lvl="1"/>
            <a:r>
              <a:rPr lang="en-US" dirty="0" smtClean="0"/>
              <a:t>Reduction by 44% (Rhee, 2008)</a:t>
            </a:r>
          </a:p>
          <a:p>
            <a:endParaRPr lang="en-US" dirty="0" smtClean="0"/>
          </a:p>
          <a:p>
            <a:endParaRPr lang="en-US" dirty="0" smtClean="0"/>
          </a:p>
          <a:p>
            <a:pPr marL="514350" indent="-514350">
              <a:buFont typeface="+mj-lt"/>
              <a:buAutoNum type="arabicPeriod"/>
            </a:pPr>
            <a:endParaRPr lang="en-US" dirty="0" smtClean="0"/>
          </a:p>
          <a:p>
            <a:pPr marL="514350" indent="-514350">
              <a:buFont typeface="+mj-lt"/>
              <a:buAutoNum type="arabicPeriod"/>
            </a:pPr>
            <a:endParaRPr lang="en-US" dirty="0"/>
          </a:p>
        </p:txBody>
      </p:sp>
      <p:sp>
        <p:nvSpPr>
          <p:cNvPr id="4" name="Slide Number Placeholder 3"/>
          <p:cNvSpPr>
            <a:spLocks noGrp="1"/>
          </p:cNvSpPr>
          <p:nvPr>
            <p:ph type="sldNum" sz="quarter" idx="12"/>
          </p:nvPr>
        </p:nvSpPr>
        <p:spPr/>
        <p:txBody>
          <a:bodyPr/>
          <a:lstStyle/>
          <a:p>
            <a:fld id="{9F41A497-3947-1049-A80B-F2F9FE6CCEFB}" type="slidenum">
              <a:rPr lang="en-US" smtClean="0"/>
              <a:pPr/>
              <a:t>11</a:t>
            </a:fld>
            <a:endParaRPr lang="en-US"/>
          </a:p>
        </p:txBody>
      </p:sp>
      <p:sp>
        <p:nvSpPr>
          <p:cNvPr id="6" name="Frame 5"/>
          <p:cNvSpPr/>
          <p:nvPr/>
        </p:nvSpPr>
        <p:spPr>
          <a:xfrm>
            <a:off x="0" y="0"/>
            <a:ext cx="9144000" cy="6858000"/>
          </a:xfrm>
          <a:prstGeom prst="frame">
            <a:avLst>
              <a:gd name="adj1" fmla="val 2130"/>
            </a:avLst>
          </a:prstGeom>
          <a:solidFill>
            <a:srgbClr val="5472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3304628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628" y="38100"/>
            <a:ext cx="9013371" cy="1305049"/>
          </a:xfrm>
        </p:spPr>
        <p:txBody>
          <a:bodyPr>
            <a:normAutofit/>
          </a:bodyPr>
          <a:lstStyle/>
          <a:p>
            <a:r>
              <a:rPr lang="en-US" sz="4000" dirty="0" smtClean="0"/>
              <a:t>State of the knowledge</a:t>
            </a:r>
            <a:br>
              <a:rPr lang="en-US" sz="4000" dirty="0" smtClean="0"/>
            </a:br>
            <a:r>
              <a:rPr lang="en-US" sz="3300" dirty="0" smtClean="0">
                <a:solidFill>
                  <a:srgbClr val="4F81BD"/>
                </a:solidFill>
              </a:rPr>
              <a:t>HWWS reduces diarrheal disease of children U5</a:t>
            </a:r>
            <a:endParaRPr lang="en-US" sz="3300" dirty="0"/>
          </a:p>
        </p:txBody>
      </p:sp>
      <p:sp>
        <p:nvSpPr>
          <p:cNvPr id="3" name="Content Placeholder 2"/>
          <p:cNvSpPr>
            <a:spLocks noGrp="1"/>
          </p:cNvSpPr>
          <p:nvPr>
            <p:ph idx="1"/>
          </p:nvPr>
        </p:nvSpPr>
        <p:spPr/>
        <p:txBody>
          <a:bodyPr>
            <a:normAutofit/>
          </a:bodyPr>
          <a:lstStyle/>
          <a:p>
            <a:pPr marL="514350" indent="-514350">
              <a:buFont typeface="+mj-lt"/>
              <a:buAutoNum type="arabicPeriod"/>
            </a:pPr>
            <a:endParaRPr lang="en-US" sz="3600" dirty="0"/>
          </a:p>
          <a:p>
            <a:pPr marL="514350" indent="-514350">
              <a:buFont typeface="+mj-lt"/>
              <a:buAutoNum type="arabicPeriod"/>
            </a:pPr>
            <a:endParaRPr lang="en-US" dirty="0" smtClean="0"/>
          </a:p>
          <a:p>
            <a:pPr marL="514350" indent="-514350">
              <a:buFont typeface="+mj-lt"/>
              <a:buAutoNum type="arabicPeriod"/>
            </a:pPr>
            <a:endParaRPr lang="en-US" dirty="0"/>
          </a:p>
        </p:txBody>
      </p:sp>
      <p:sp>
        <p:nvSpPr>
          <p:cNvPr id="5" name="Content Placeholder 2"/>
          <p:cNvSpPr txBox="1">
            <a:spLocks/>
          </p:cNvSpPr>
          <p:nvPr/>
        </p:nvSpPr>
        <p:spPr>
          <a:xfrm>
            <a:off x="0" y="1417639"/>
            <a:ext cx="9144000" cy="123306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accent6"/>
              </a:buClr>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Clr>
                <a:schemeClr val="accent6">
                  <a:lumMod val="60000"/>
                  <a:lumOff val="40000"/>
                </a:schemeClr>
              </a:buClr>
              <a:buFont typeface="Arial"/>
              <a:buChar char="–"/>
              <a:defRPr sz="2800" kern="1200">
                <a:solidFill>
                  <a:srgbClr val="000000"/>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000000"/>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000000"/>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00000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dirty="0"/>
          </a:p>
          <a:p>
            <a:endParaRPr lang="en-US" dirty="0" smtClean="0"/>
          </a:p>
          <a:p>
            <a:endParaRPr lang="en-US" dirty="0"/>
          </a:p>
          <a:p>
            <a:endParaRPr lang="en-US" dirty="0" smtClean="0"/>
          </a:p>
          <a:p>
            <a:endParaRPr lang="en-US" dirty="0"/>
          </a:p>
          <a:p>
            <a:endParaRPr lang="en-US" dirty="0" smtClean="0"/>
          </a:p>
          <a:p>
            <a:pPr marL="514350" indent="-514350">
              <a:buFont typeface="+mj-lt"/>
              <a:buAutoNum type="arabicPeriod"/>
            </a:pPr>
            <a:endParaRPr lang="en-US" dirty="0" smtClean="0"/>
          </a:p>
          <a:p>
            <a:pPr marL="0" indent="0">
              <a:buNone/>
            </a:pPr>
            <a:endParaRPr lang="en-US" dirty="0"/>
          </a:p>
        </p:txBody>
      </p:sp>
      <p:pic>
        <p:nvPicPr>
          <p:cNvPr id="6" name="Picture 5" descr="Screen Shot 2014-10-23 at 3.46.1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5440" y="1305049"/>
            <a:ext cx="6364212" cy="5471932"/>
          </a:xfrm>
          <a:prstGeom prst="rect">
            <a:avLst/>
          </a:prstGeom>
        </p:spPr>
      </p:pic>
      <p:sp>
        <p:nvSpPr>
          <p:cNvPr id="7" name="TextBox 6"/>
          <p:cNvSpPr txBox="1"/>
          <p:nvPr/>
        </p:nvSpPr>
        <p:spPr>
          <a:xfrm rot="16200000">
            <a:off x="6726517" y="4429760"/>
            <a:ext cx="4325110" cy="369332"/>
          </a:xfrm>
          <a:prstGeom prst="rect">
            <a:avLst/>
          </a:prstGeom>
          <a:noFill/>
        </p:spPr>
        <p:txBody>
          <a:bodyPr wrap="none" rtlCol="0">
            <a:spAutoFit/>
          </a:bodyPr>
          <a:lstStyle/>
          <a:p>
            <a:r>
              <a:rPr lang="en-US" dirty="0" smtClean="0"/>
              <a:t>UNICEF </a:t>
            </a:r>
            <a:r>
              <a:rPr lang="en-US" dirty="0" err="1" smtClean="0"/>
              <a:t>Handwashing</a:t>
            </a:r>
            <a:r>
              <a:rPr lang="en-US" dirty="0" smtClean="0"/>
              <a:t> training module ,2012</a:t>
            </a:r>
            <a:endParaRPr lang="en-US" dirty="0"/>
          </a:p>
        </p:txBody>
      </p:sp>
      <p:sp>
        <p:nvSpPr>
          <p:cNvPr id="4" name="Slide Number Placeholder 3"/>
          <p:cNvSpPr>
            <a:spLocks noGrp="1"/>
          </p:cNvSpPr>
          <p:nvPr>
            <p:ph type="sldNum" sz="quarter" idx="12"/>
          </p:nvPr>
        </p:nvSpPr>
        <p:spPr/>
        <p:txBody>
          <a:bodyPr/>
          <a:lstStyle/>
          <a:p>
            <a:fld id="{9F41A497-3947-1049-A80B-F2F9FE6CCEFB}" type="slidenum">
              <a:rPr lang="en-US" smtClean="0"/>
              <a:pPr/>
              <a:t>12</a:t>
            </a:fld>
            <a:endParaRPr lang="en-US"/>
          </a:p>
        </p:txBody>
      </p:sp>
      <p:sp>
        <p:nvSpPr>
          <p:cNvPr id="8" name="Frame 7"/>
          <p:cNvSpPr/>
          <p:nvPr/>
        </p:nvSpPr>
        <p:spPr>
          <a:xfrm>
            <a:off x="0" y="0"/>
            <a:ext cx="9144000" cy="6858000"/>
          </a:xfrm>
          <a:prstGeom prst="frame">
            <a:avLst>
              <a:gd name="adj1" fmla="val 2130"/>
            </a:avLst>
          </a:prstGeom>
          <a:solidFill>
            <a:srgbClr val="5472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7391626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650" y="0"/>
            <a:ext cx="9144000" cy="1243263"/>
          </a:xfrm>
        </p:spPr>
        <p:txBody>
          <a:bodyPr>
            <a:normAutofit fontScale="90000"/>
          </a:bodyPr>
          <a:lstStyle/>
          <a:p>
            <a:r>
              <a:rPr lang="en-US" dirty="0" smtClean="0"/>
              <a:t>State of the knowledge</a:t>
            </a:r>
            <a:br>
              <a:rPr lang="en-US" dirty="0" smtClean="0"/>
            </a:br>
            <a:r>
              <a:rPr lang="en-US" sz="3700" dirty="0" smtClean="0">
                <a:solidFill>
                  <a:schemeClr val="tx2">
                    <a:lumMod val="60000"/>
                    <a:lumOff val="40000"/>
                  </a:schemeClr>
                </a:solidFill>
              </a:rPr>
              <a:t>HWWS among pupils reduces absence from school</a:t>
            </a:r>
            <a:endParaRPr lang="en-US" sz="3700" dirty="0">
              <a:solidFill>
                <a:schemeClr val="tx2">
                  <a:lumMod val="60000"/>
                  <a:lumOff val="40000"/>
                </a:schemeClr>
              </a:solidFill>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620925591"/>
              </p:ext>
            </p:extLst>
          </p:nvPr>
        </p:nvGraphicFramePr>
        <p:xfrm>
          <a:off x="279400" y="4842926"/>
          <a:ext cx="8407400" cy="1643560"/>
        </p:xfrm>
        <a:graphic>
          <a:graphicData uri="http://schemas.openxmlformats.org/drawingml/2006/table">
            <a:tbl>
              <a:tblPr firstRow="1" bandRow="1">
                <a:tableStyleId>{5C22544A-7EE6-4342-B048-85BDC9FD1C3A}</a:tableStyleId>
              </a:tblPr>
              <a:tblGrid>
                <a:gridCol w="2802467"/>
                <a:gridCol w="2316006"/>
                <a:gridCol w="3288927"/>
              </a:tblGrid>
              <a:tr h="410890">
                <a:tc>
                  <a:txBody>
                    <a:bodyPr/>
                    <a:lstStyle/>
                    <a:p>
                      <a:r>
                        <a:rPr lang="en-US" dirty="0" smtClean="0"/>
                        <a:t>Outcome</a:t>
                      </a:r>
                      <a:endParaRPr lang="en-US" dirty="0"/>
                    </a:p>
                  </a:txBody>
                  <a:tcPr/>
                </a:tc>
                <a:tc>
                  <a:txBody>
                    <a:bodyPr/>
                    <a:lstStyle/>
                    <a:p>
                      <a:r>
                        <a:rPr lang="en-US" dirty="0" smtClean="0"/>
                        <a:t>HW </a:t>
                      </a:r>
                      <a:r>
                        <a:rPr lang="en-US" dirty="0" err="1" smtClean="0"/>
                        <a:t>w</a:t>
                      </a:r>
                      <a:r>
                        <a:rPr lang="en-US" dirty="0" smtClean="0"/>
                        <a:t>/soap</a:t>
                      </a:r>
                      <a:endParaRPr lang="en-US" dirty="0"/>
                    </a:p>
                  </a:txBody>
                  <a:tcPr/>
                </a:tc>
                <a:tc>
                  <a:txBody>
                    <a:bodyPr/>
                    <a:lstStyle/>
                    <a:p>
                      <a:r>
                        <a:rPr lang="en-US" dirty="0" smtClean="0"/>
                        <a:t>Expanded</a:t>
                      </a:r>
                      <a:r>
                        <a:rPr lang="en-US" baseline="0" dirty="0" smtClean="0"/>
                        <a:t> HW + Behavior</a:t>
                      </a:r>
                      <a:endParaRPr lang="en-US" dirty="0"/>
                    </a:p>
                  </a:txBody>
                  <a:tcPr/>
                </a:tc>
              </a:tr>
              <a:tr h="410890">
                <a:tc>
                  <a:txBody>
                    <a:bodyPr/>
                    <a:lstStyle/>
                    <a:p>
                      <a:r>
                        <a:rPr lang="en-US" dirty="0" smtClean="0"/>
                        <a:t>Absence</a:t>
                      </a:r>
                      <a:endParaRPr lang="en-US" dirty="0"/>
                    </a:p>
                  </a:txBody>
                  <a:tcPr/>
                </a:tc>
                <a:tc>
                  <a:txBody>
                    <a:bodyPr/>
                    <a:lstStyle/>
                    <a:p>
                      <a:pPr algn="ctr"/>
                      <a:r>
                        <a:rPr lang="en-US" dirty="0" smtClean="0"/>
                        <a:t>44%</a:t>
                      </a:r>
                      <a:endParaRPr lang="en-US" dirty="0"/>
                    </a:p>
                  </a:txBody>
                  <a:tcPr>
                    <a:solidFill>
                      <a:srgbClr val="FFFF00"/>
                    </a:solidFill>
                  </a:tcPr>
                </a:tc>
                <a:tc>
                  <a:txBody>
                    <a:bodyPr/>
                    <a:lstStyle/>
                    <a:p>
                      <a:pPr algn="ctr"/>
                      <a:r>
                        <a:rPr lang="en-US" dirty="0" smtClean="0"/>
                        <a:t>42%</a:t>
                      </a:r>
                      <a:endParaRPr lang="en-US" dirty="0"/>
                    </a:p>
                  </a:txBody>
                  <a:tcPr>
                    <a:solidFill>
                      <a:srgbClr val="FF6600"/>
                    </a:solidFill>
                  </a:tcPr>
                </a:tc>
              </a:tr>
              <a:tr h="410890">
                <a:tc>
                  <a:txBody>
                    <a:bodyPr/>
                    <a:lstStyle/>
                    <a:p>
                      <a:r>
                        <a:rPr lang="en-US" dirty="0" smtClean="0"/>
                        <a:t>Days of absence</a:t>
                      </a:r>
                      <a:endParaRPr lang="en-US" dirty="0"/>
                    </a:p>
                  </a:txBody>
                  <a:tcPr/>
                </a:tc>
                <a:tc>
                  <a:txBody>
                    <a:bodyPr/>
                    <a:lstStyle/>
                    <a:p>
                      <a:pPr algn="ctr"/>
                      <a:r>
                        <a:rPr lang="en-US" dirty="0" smtClean="0"/>
                        <a:t>27%</a:t>
                      </a:r>
                      <a:endParaRPr lang="en-US" dirty="0"/>
                    </a:p>
                  </a:txBody>
                  <a:tcPr>
                    <a:solidFill>
                      <a:srgbClr val="FFFF00"/>
                    </a:solidFill>
                  </a:tcPr>
                </a:tc>
                <a:tc>
                  <a:txBody>
                    <a:bodyPr/>
                    <a:lstStyle/>
                    <a:p>
                      <a:pPr algn="ctr"/>
                      <a:r>
                        <a:rPr lang="en-US" dirty="0" smtClean="0"/>
                        <a:t>54%</a:t>
                      </a:r>
                      <a:endParaRPr lang="en-US" dirty="0"/>
                    </a:p>
                  </a:txBody>
                  <a:tcPr>
                    <a:solidFill>
                      <a:srgbClr val="FF6600"/>
                    </a:solidFill>
                  </a:tcPr>
                </a:tc>
              </a:tr>
              <a:tr h="410890">
                <a:tc>
                  <a:txBody>
                    <a:bodyPr/>
                    <a:lstStyle/>
                    <a:p>
                      <a:r>
                        <a:rPr lang="en-US" dirty="0" smtClean="0"/>
                        <a:t>Headache</a:t>
                      </a:r>
                      <a:endParaRPr lang="en-US" dirty="0"/>
                    </a:p>
                  </a:txBody>
                  <a:tcPr/>
                </a:tc>
                <a:tc>
                  <a:txBody>
                    <a:bodyPr/>
                    <a:lstStyle/>
                    <a:p>
                      <a:pPr algn="ctr"/>
                      <a:r>
                        <a:rPr lang="en-US" dirty="0" smtClean="0"/>
                        <a:t>45%</a:t>
                      </a:r>
                      <a:endParaRPr lang="en-US" dirty="0"/>
                    </a:p>
                  </a:txBody>
                  <a:tcPr>
                    <a:solidFill>
                      <a:srgbClr val="FFFF00"/>
                    </a:solidFill>
                  </a:tcPr>
                </a:tc>
                <a:tc>
                  <a:txBody>
                    <a:bodyPr/>
                    <a:lstStyle/>
                    <a:p>
                      <a:pPr algn="ctr"/>
                      <a:r>
                        <a:rPr lang="en-US" dirty="0" smtClean="0"/>
                        <a:t>26%</a:t>
                      </a:r>
                      <a:endParaRPr lang="en-US" dirty="0"/>
                    </a:p>
                  </a:txBody>
                  <a:tcPr>
                    <a:solidFill>
                      <a:srgbClr val="FF6600"/>
                    </a:solidFill>
                  </a:tcPr>
                </a:tc>
              </a:tr>
            </a:tbl>
          </a:graphicData>
        </a:graphic>
      </p:graphicFrame>
      <p:pic>
        <p:nvPicPr>
          <p:cNvPr id="4" name="Picture 3" descr="Bowen 2007 absence.tiff"/>
          <p:cNvPicPr>
            <a:picLocks noChangeAspect="1"/>
          </p:cNvPicPr>
          <p:nvPr/>
        </p:nvPicPr>
        <p:blipFill>
          <a:blip r:embed="rId3"/>
          <a:stretch>
            <a:fillRect/>
          </a:stretch>
        </p:blipFill>
        <p:spPr>
          <a:xfrm>
            <a:off x="120650" y="1715037"/>
            <a:ext cx="8902700" cy="2698631"/>
          </a:xfrm>
          <a:prstGeom prst="rect">
            <a:avLst/>
          </a:prstGeom>
        </p:spPr>
      </p:pic>
      <p:sp>
        <p:nvSpPr>
          <p:cNvPr id="6" name="Rectangle 5"/>
          <p:cNvSpPr/>
          <p:nvPr/>
        </p:nvSpPr>
        <p:spPr>
          <a:xfrm>
            <a:off x="6016231" y="2144296"/>
            <a:ext cx="488923" cy="2269372"/>
          </a:xfrm>
          <a:prstGeom prst="rect">
            <a:avLst/>
          </a:prstGeom>
          <a:solidFill>
            <a:srgbClr val="FFFF00">
              <a:alpha val="20000"/>
            </a:srgbClr>
          </a:solidFill>
          <a:ln/>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8442338" y="2144296"/>
            <a:ext cx="581012" cy="2269372"/>
          </a:xfrm>
          <a:prstGeom prst="rect">
            <a:avLst/>
          </a:prstGeom>
          <a:solidFill>
            <a:srgbClr val="FF6600">
              <a:alpha val="20000"/>
            </a:srgbClr>
          </a:solidFill>
          <a:ln/>
        </p:spPr>
        <p:style>
          <a:lnRef idx="1">
            <a:schemeClr val="accent1"/>
          </a:lnRef>
          <a:fillRef idx="3">
            <a:schemeClr val="accent1"/>
          </a:fillRef>
          <a:effectRef idx="2">
            <a:schemeClr val="accent1"/>
          </a:effectRef>
          <a:fontRef idx="minor">
            <a:schemeClr val="lt1"/>
          </a:fontRef>
        </p:style>
      </p:sp>
      <p:sp>
        <p:nvSpPr>
          <p:cNvPr id="3" name="Slide Number Placeholder 2"/>
          <p:cNvSpPr>
            <a:spLocks noGrp="1"/>
          </p:cNvSpPr>
          <p:nvPr>
            <p:ph type="sldNum" sz="quarter" idx="12"/>
          </p:nvPr>
        </p:nvSpPr>
        <p:spPr/>
        <p:txBody>
          <a:bodyPr/>
          <a:lstStyle/>
          <a:p>
            <a:fld id="{9F41A497-3947-1049-A80B-F2F9FE6CCEFB}" type="slidenum">
              <a:rPr lang="en-US" smtClean="0"/>
              <a:pPr/>
              <a:t>13</a:t>
            </a:fld>
            <a:endParaRPr lang="en-US"/>
          </a:p>
        </p:txBody>
      </p:sp>
    </p:spTree>
    <p:extLst>
      <p:ext uri="{BB962C8B-B14F-4D97-AF65-F5344CB8AC3E}">
        <p14:creationId xmlns:p14="http://schemas.microsoft.com/office/powerpoint/2010/main" val="33048306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State of the knowledge</a:t>
            </a:r>
            <a:br>
              <a:rPr lang="en-US" sz="4000" dirty="0" smtClean="0"/>
            </a:br>
            <a:r>
              <a:rPr lang="en-US" sz="3600" dirty="0" smtClean="0">
                <a:solidFill>
                  <a:srgbClr val="4F81BD"/>
                </a:solidFill>
              </a:rPr>
              <a:t>HWWS is cost effective</a:t>
            </a:r>
            <a:endParaRPr lang="en-US" sz="3600" dirty="0"/>
          </a:p>
        </p:txBody>
      </p:sp>
      <p:sp>
        <p:nvSpPr>
          <p:cNvPr id="3" name="Content Placeholder 2"/>
          <p:cNvSpPr>
            <a:spLocks noGrp="1"/>
          </p:cNvSpPr>
          <p:nvPr>
            <p:ph idx="1"/>
          </p:nvPr>
        </p:nvSpPr>
        <p:spPr/>
        <p:txBody>
          <a:bodyPr>
            <a:normAutofit/>
          </a:bodyPr>
          <a:lstStyle/>
          <a:p>
            <a:pPr marL="514350" indent="-514350">
              <a:buFont typeface="+mj-lt"/>
              <a:buAutoNum type="arabicPeriod"/>
            </a:pPr>
            <a:endParaRPr lang="en-US" sz="3600" dirty="0"/>
          </a:p>
          <a:p>
            <a:pPr marL="514350" indent="-514350">
              <a:buFont typeface="+mj-lt"/>
              <a:buAutoNum type="arabicPeriod"/>
            </a:pPr>
            <a:endParaRPr lang="en-US" dirty="0" smtClean="0"/>
          </a:p>
          <a:p>
            <a:pPr marL="514350" indent="-514350">
              <a:buFont typeface="+mj-lt"/>
              <a:buAutoNum type="arabicPeriod"/>
            </a:pPr>
            <a:endParaRPr lang="en-US" dirty="0"/>
          </a:p>
        </p:txBody>
      </p:sp>
      <p:sp>
        <p:nvSpPr>
          <p:cNvPr id="5" name="Content Placeholder 2"/>
          <p:cNvSpPr txBox="1">
            <a:spLocks/>
          </p:cNvSpPr>
          <p:nvPr/>
        </p:nvSpPr>
        <p:spPr>
          <a:xfrm>
            <a:off x="0" y="1417639"/>
            <a:ext cx="9144000" cy="123306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accent6"/>
              </a:buClr>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Clr>
                <a:schemeClr val="accent6">
                  <a:lumMod val="60000"/>
                  <a:lumOff val="40000"/>
                </a:schemeClr>
              </a:buClr>
              <a:buFont typeface="Arial"/>
              <a:buChar char="–"/>
              <a:defRPr sz="2800" kern="1200">
                <a:solidFill>
                  <a:srgbClr val="000000"/>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000000"/>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000000"/>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00000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dirty="0" smtClean="0"/>
          </a:p>
          <a:p>
            <a:endParaRPr lang="en-US" dirty="0"/>
          </a:p>
          <a:p>
            <a:endParaRPr lang="en-US" dirty="0" smtClean="0"/>
          </a:p>
          <a:p>
            <a:endParaRPr lang="en-US" dirty="0"/>
          </a:p>
          <a:p>
            <a:endParaRPr lang="en-US" dirty="0" smtClean="0"/>
          </a:p>
          <a:p>
            <a:pPr marL="514350" indent="-514350">
              <a:buFont typeface="+mj-lt"/>
              <a:buAutoNum type="arabicPeriod"/>
            </a:pPr>
            <a:endParaRPr lang="en-US" dirty="0" smtClean="0"/>
          </a:p>
        </p:txBody>
      </p:sp>
      <p:sp>
        <p:nvSpPr>
          <p:cNvPr id="7" name="TextBox 6"/>
          <p:cNvSpPr txBox="1"/>
          <p:nvPr/>
        </p:nvSpPr>
        <p:spPr>
          <a:xfrm rot="16200000">
            <a:off x="6726517" y="4429760"/>
            <a:ext cx="4325110" cy="369332"/>
          </a:xfrm>
          <a:prstGeom prst="rect">
            <a:avLst/>
          </a:prstGeom>
          <a:noFill/>
        </p:spPr>
        <p:txBody>
          <a:bodyPr wrap="none" rtlCol="0">
            <a:spAutoFit/>
          </a:bodyPr>
          <a:lstStyle/>
          <a:p>
            <a:r>
              <a:rPr lang="en-US" dirty="0" smtClean="0"/>
              <a:t>UNICEF </a:t>
            </a:r>
            <a:r>
              <a:rPr lang="en-US" dirty="0" err="1" smtClean="0"/>
              <a:t>Handwashing</a:t>
            </a:r>
            <a:r>
              <a:rPr lang="en-US" dirty="0" smtClean="0"/>
              <a:t> training module ,2012</a:t>
            </a:r>
            <a:endParaRPr lang="en-US" dirty="0"/>
          </a:p>
        </p:txBody>
      </p:sp>
      <p:sp>
        <p:nvSpPr>
          <p:cNvPr id="4" name="Slide Number Placeholder 3"/>
          <p:cNvSpPr>
            <a:spLocks noGrp="1"/>
          </p:cNvSpPr>
          <p:nvPr>
            <p:ph type="sldNum" sz="quarter" idx="12"/>
          </p:nvPr>
        </p:nvSpPr>
        <p:spPr/>
        <p:txBody>
          <a:bodyPr/>
          <a:lstStyle/>
          <a:p>
            <a:fld id="{9F41A497-3947-1049-A80B-F2F9FE6CCEFB}" type="slidenum">
              <a:rPr lang="en-US" smtClean="0"/>
              <a:pPr/>
              <a:t>14</a:t>
            </a:fld>
            <a:endParaRPr lang="en-US"/>
          </a:p>
        </p:txBody>
      </p:sp>
      <p:pic>
        <p:nvPicPr>
          <p:cNvPr id="8" name="Picture 7" descr="Screen Shot 2014-11-16 at 11.34.2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4251" y="1336620"/>
            <a:ext cx="6497960" cy="5440361"/>
          </a:xfrm>
          <a:prstGeom prst="rect">
            <a:avLst/>
          </a:prstGeom>
        </p:spPr>
      </p:pic>
    </p:spTree>
    <p:extLst>
      <p:ext uri="{BB962C8B-B14F-4D97-AF65-F5344CB8AC3E}">
        <p14:creationId xmlns:p14="http://schemas.microsoft.com/office/powerpoint/2010/main" val="681150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State of the knowledge</a:t>
            </a:r>
            <a:br>
              <a:rPr lang="en-US" sz="4000" dirty="0" smtClean="0"/>
            </a:br>
            <a:r>
              <a:rPr lang="en-US" sz="3600" dirty="0" smtClean="0">
                <a:solidFill>
                  <a:srgbClr val="4F81BD"/>
                </a:solidFill>
              </a:rPr>
              <a:t>How many people wash hands?</a:t>
            </a:r>
            <a:endParaRPr lang="en-US" sz="3600" dirty="0"/>
          </a:p>
        </p:txBody>
      </p:sp>
      <p:sp>
        <p:nvSpPr>
          <p:cNvPr id="3" name="Content Placeholder 2"/>
          <p:cNvSpPr>
            <a:spLocks noGrp="1"/>
          </p:cNvSpPr>
          <p:nvPr>
            <p:ph idx="1"/>
          </p:nvPr>
        </p:nvSpPr>
        <p:spPr/>
        <p:txBody>
          <a:bodyPr>
            <a:normAutofit/>
          </a:bodyPr>
          <a:lstStyle/>
          <a:p>
            <a:pPr marL="514350" indent="-514350">
              <a:buFont typeface="+mj-lt"/>
              <a:buAutoNum type="arabicPeriod"/>
            </a:pPr>
            <a:endParaRPr lang="en-US" sz="3600" dirty="0"/>
          </a:p>
          <a:p>
            <a:pPr marL="514350" indent="-514350">
              <a:buFont typeface="+mj-lt"/>
              <a:buAutoNum type="arabicPeriod"/>
            </a:pPr>
            <a:endParaRPr lang="en-US" dirty="0" smtClean="0"/>
          </a:p>
          <a:p>
            <a:pPr marL="514350" indent="-514350">
              <a:buFont typeface="+mj-lt"/>
              <a:buAutoNum type="arabicPeriod"/>
            </a:pPr>
            <a:endParaRPr lang="en-US" dirty="0"/>
          </a:p>
        </p:txBody>
      </p:sp>
      <p:sp>
        <p:nvSpPr>
          <p:cNvPr id="5" name="Content Placeholder 2"/>
          <p:cNvSpPr txBox="1">
            <a:spLocks/>
          </p:cNvSpPr>
          <p:nvPr/>
        </p:nvSpPr>
        <p:spPr>
          <a:xfrm>
            <a:off x="0" y="1417639"/>
            <a:ext cx="9144000" cy="123306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accent6"/>
              </a:buClr>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Clr>
                <a:schemeClr val="accent6">
                  <a:lumMod val="60000"/>
                  <a:lumOff val="40000"/>
                </a:schemeClr>
              </a:buClr>
              <a:buFont typeface="Arial"/>
              <a:buChar char="–"/>
              <a:defRPr sz="2800" kern="1200">
                <a:solidFill>
                  <a:srgbClr val="000000"/>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000000"/>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000000"/>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00000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smtClean="0"/>
              <a:t>	19% of people globally wash hands with soap after 	fecal context (from 46 studies)</a:t>
            </a:r>
          </a:p>
          <a:p>
            <a:endParaRPr lang="en-US" dirty="0"/>
          </a:p>
          <a:p>
            <a:endParaRPr lang="en-US" dirty="0" smtClean="0"/>
          </a:p>
          <a:p>
            <a:endParaRPr lang="en-US" dirty="0"/>
          </a:p>
          <a:p>
            <a:endParaRPr lang="en-US" dirty="0" smtClean="0"/>
          </a:p>
          <a:p>
            <a:endParaRPr lang="en-US" dirty="0"/>
          </a:p>
          <a:p>
            <a:endParaRPr lang="en-US" dirty="0" smtClean="0"/>
          </a:p>
          <a:p>
            <a:pPr marL="514350" indent="-514350">
              <a:buFont typeface="+mj-lt"/>
              <a:buAutoNum type="arabicPeriod"/>
            </a:pPr>
            <a:endParaRPr lang="en-US" dirty="0" smtClean="0"/>
          </a:p>
          <a:p>
            <a:pPr marL="0" indent="0">
              <a:buNone/>
            </a:pPr>
            <a:endParaRPr lang="en-US" dirty="0"/>
          </a:p>
        </p:txBody>
      </p:sp>
      <p:pic>
        <p:nvPicPr>
          <p:cNvPr id="6" name="Picture 5" descr="Screen Shot 2014-10-02 at 4.49.1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200" y="3354318"/>
            <a:ext cx="8788400" cy="1626102"/>
          </a:xfrm>
          <a:prstGeom prst="rect">
            <a:avLst/>
          </a:prstGeom>
        </p:spPr>
      </p:pic>
      <p:pic>
        <p:nvPicPr>
          <p:cNvPr id="7" name="Picture 6" descr="Screen Shot 2014-10-02 at 4.49.44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200" y="2650703"/>
            <a:ext cx="8788400" cy="569229"/>
          </a:xfrm>
          <a:prstGeom prst="rect">
            <a:avLst/>
          </a:prstGeom>
        </p:spPr>
      </p:pic>
      <p:sp>
        <p:nvSpPr>
          <p:cNvPr id="4" name="Slide Number Placeholder 3"/>
          <p:cNvSpPr>
            <a:spLocks noGrp="1"/>
          </p:cNvSpPr>
          <p:nvPr>
            <p:ph type="sldNum" sz="quarter" idx="12"/>
          </p:nvPr>
        </p:nvSpPr>
        <p:spPr/>
        <p:txBody>
          <a:bodyPr/>
          <a:lstStyle/>
          <a:p>
            <a:fld id="{9F41A497-3947-1049-A80B-F2F9FE6CCEFB}" type="slidenum">
              <a:rPr lang="en-US" smtClean="0"/>
              <a:pPr/>
              <a:t>15</a:t>
            </a:fld>
            <a:endParaRPr lang="en-US"/>
          </a:p>
        </p:txBody>
      </p:sp>
    </p:spTree>
    <p:extLst>
      <p:ext uri="{BB962C8B-B14F-4D97-AF65-F5344CB8AC3E}">
        <p14:creationId xmlns:p14="http://schemas.microsoft.com/office/powerpoint/2010/main" val="21185307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State of the knowledge</a:t>
            </a:r>
            <a:br>
              <a:rPr lang="en-US" sz="4000" dirty="0" smtClean="0"/>
            </a:br>
            <a:r>
              <a:rPr lang="en-US" sz="3600" dirty="0" smtClean="0">
                <a:solidFill>
                  <a:srgbClr val="4F81BD"/>
                </a:solidFill>
              </a:rPr>
              <a:t>How many people wash hands?</a:t>
            </a:r>
            <a:endParaRPr lang="en-US" sz="3600" dirty="0"/>
          </a:p>
        </p:txBody>
      </p:sp>
      <p:sp>
        <p:nvSpPr>
          <p:cNvPr id="3" name="Content Placeholder 2"/>
          <p:cNvSpPr>
            <a:spLocks noGrp="1"/>
          </p:cNvSpPr>
          <p:nvPr>
            <p:ph idx="1"/>
          </p:nvPr>
        </p:nvSpPr>
        <p:spPr/>
        <p:txBody>
          <a:bodyPr>
            <a:normAutofit/>
          </a:bodyPr>
          <a:lstStyle/>
          <a:p>
            <a:pPr marL="514350" indent="-514350">
              <a:buFont typeface="+mj-lt"/>
              <a:buAutoNum type="arabicPeriod"/>
            </a:pPr>
            <a:endParaRPr lang="en-US" sz="3600" dirty="0"/>
          </a:p>
          <a:p>
            <a:pPr marL="514350" indent="-514350">
              <a:buFont typeface="+mj-lt"/>
              <a:buAutoNum type="arabicPeriod"/>
            </a:pPr>
            <a:endParaRPr lang="en-US" dirty="0" smtClean="0"/>
          </a:p>
          <a:p>
            <a:pPr marL="514350" indent="-514350">
              <a:buFont typeface="+mj-lt"/>
              <a:buAutoNum type="arabicPeriod"/>
            </a:pPr>
            <a:endParaRPr lang="en-US" dirty="0"/>
          </a:p>
        </p:txBody>
      </p:sp>
      <p:sp>
        <p:nvSpPr>
          <p:cNvPr id="5" name="Content Placeholder 2"/>
          <p:cNvSpPr txBox="1">
            <a:spLocks/>
          </p:cNvSpPr>
          <p:nvPr/>
        </p:nvSpPr>
        <p:spPr>
          <a:xfrm>
            <a:off x="0" y="1417639"/>
            <a:ext cx="9144000" cy="123306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accent6"/>
              </a:buClr>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Clr>
                <a:schemeClr val="accent6">
                  <a:lumMod val="60000"/>
                  <a:lumOff val="40000"/>
                </a:schemeClr>
              </a:buClr>
              <a:buFont typeface="Arial"/>
              <a:buChar char="–"/>
              <a:defRPr sz="2800" kern="1200">
                <a:solidFill>
                  <a:srgbClr val="000000"/>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000000"/>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000000"/>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00000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smtClean="0"/>
              <a:t>	There is considerable variability between regions</a:t>
            </a:r>
            <a:endParaRPr lang="en-US" dirty="0"/>
          </a:p>
          <a:p>
            <a:endParaRPr lang="en-US" dirty="0" smtClean="0"/>
          </a:p>
          <a:p>
            <a:endParaRPr lang="en-US" dirty="0"/>
          </a:p>
          <a:p>
            <a:endParaRPr lang="en-US" dirty="0" smtClean="0"/>
          </a:p>
          <a:p>
            <a:endParaRPr lang="en-US" dirty="0"/>
          </a:p>
          <a:p>
            <a:endParaRPr lang="en-US" dirty="0" smtClean="0"/>
          </a:p>
          <a:p>
            <a:pPr marL="514350" indent="-514350">
              <a:buFont typeface="+mj-lt"/>
              <a:buAutoNum type="arabicPeriod"/>
            </a:pPr>
            <a:endParaRPr lang="en-US" dirty="0" smtClean="0"/>
          </a:p>
          <a:p>
            <a:pPr marL="0" indent="0">
              <a:buNone/>
            </a:pPr>
            <a:endParaRPr lang="en-US" dirty="0"/>
          </a:p>
        </p:txBody>
      </p:sp>
      <p:pic>
        <p:nvPicPr>
          <p:cNvPr id="4" name="Picture 3" descr="Screen Shot 2014-10-02 at 4.50.5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917" y="2098291"/>
            <a:ext cx="8674166" cy="4440621"/>
          </a:xfrm>
          <a:prstGeom prst="rect">
            <a:avLst/>
          </a:prstGeom>
        </p:spPr>
      </p:pic>
      <p:sp>
        <p:nvSpPr>
          <p:cNvPr id="6" name="Slide Number Placeholder 5"/>
          <p:cNvSpPr>
            <a:spLocks noGrp="1"/>
          </p:cNvSpPr>
          <p:nvPr>
            <p:ph type="sldNum" sz="quarter" idx="12"/>
          </p:nvPr>
        </p:nvSpPr>
        <p:spPr/>
        <p:txBody>
          <a:bodyPr/>
          <a:lstStyle/>
          <a:p>
            <a:fld id="{9F41A497-3947-1049-A80B-F2F9FE6CCEFB}" type="slidenum">
              <a:rPr lang="en-US" smtClean="0"/>
              <a:pPr/>
              <a:t>16</a:t>
            </a:fld>
            <a:endParaRPr lang="en-US"/>
          </a:p>
        </p:txBody>
      </p:sp>
    </p:spTree>
    <p:extLst>
      <p:ext uri="{BB962C8B-B14F-4D97-AF65-F5344CB8AC3E}">
        <p14:creationId xmlns:p14="http://schemas.microsoft.com/office/powerpoint/2010/main" val="1688954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State of the knowledge</a:t>
            </a:r>
            <a:br>
              <a:rPr lang="en-US" sz="4000" dirty="0" smtClean="0"/>
            </a:br>
            <a:r>
              <a:rPr lang="en-US" sz="3600" dirty="0" smtClean="0">
                <a:solidFill>
                  <a:srgbClr val="4F81BD"/>
                </a:solidFill>
              </a:rPr>
              <a:t>For discussion</a:t>
            </a:r>
            <a:endParaRPr lang="en-US" sz="3600" dirty="0"/>
          </a:p>
        </p:txBody>
      </p:sp>
      <p:sp>
        <p:nvSpPr>
          <p:cNvPr id="3" name="Content Placeholder 2"/>
          <p:cNvSpPr>
            <a:spLocks noGrp="1"/>
          </p:cNvSpPr>
          <p:nvPr>
            <p:ph idx="1"/>
          </p:nvPr>
        </p:nvSpPr>
        <p:spPr/>
        <p:txBody>
          <a:bodyPr>
            <a:normAutofit/>
          </a:bodyPr>
          <a:lstStyle/>
          <a:p>
            <a:pPr marL="514350" indent="-514350">
              <a:buFont typeface="+mj-lt"/>
              <a:buAutoNum type="arabicPeriod"/>
            </a:pPr>
            <a:endParaRPr lang="en-US" sz="3600" dirty="0"/>
          </a:p>
          <a:p>
            <a:pPr marL="514350" indent="-514350">
              <a:buFont typeface="+mj-lt"/>
              <a:buAutoNum type="arabicPeriod"/>
            </a:pPr>
            <a:endParaRPr lang="en-US" dirty="0" smtClean="0"/>
          </a:p>
          <a:p>
            <a:pPr marL="514350" indent="-514350">
              <a:buFont typeface="+mj-lt"/>
              <a:buAutoNum type="arabicPeriod"/>
            </a:pPr>
            <a:endParaRPr lang="en-US" dirty="0"/>
          </a:p>
        </p:txBody>
      </p:sp>
      <p:sp>
        <p:nvSpPr>
          <p:cNvPr id="5" name="Content Placeholder 2"/>
          <p:cNvSpPr txBox="1">
            <a:spLocks/>
          </p:cNvSpPr>
          <p:nvPr/>
        </p:nvSpPr>
        <p:spPr>
          <a:xfrm>
            <a:off x="0" y="1417638"/>
            <a:ext cx="9144000" cy="5278145"/>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accent6"/>
              </a:buClr>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Clr>
                <a:schemeClr val="accent6">
                  <a:lumMod val="60000"/>
                  <a:lumOff val="40000"/>
                </a:schemeClr>
              </a:buClr>
              <a:buFont typeface="Arial"/>
              <a:buChar char="–"/>
              <a:defRPr sz="2800" kern="1200">
                <a:solidFill>
                  <a:srgbClr val="000000"/>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000000"/>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000000"/>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00000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smtClean="0"/>
              <a:t>	</a:t>
            </a:r>
          </a:p>
          <a:p>
            <a:pPr marL="0" indent="0">
              <a:buNone/>
            </a:pPr>
            <a:r>
              <a:rPr lang="en-US" sz="4000" dirty="0"/>
              <a:t>	</a:t>
            </a:r>
            <a:r>
              <a:rPr lang="en-US" sz="4000" dirty="0" smtClean="0"/>
              <a:t>What are the key times for HWWS that 	should be promoted?</a:t>
            </a:r>
            <a:endParaRPr lang="en-US" dirty="0" smtClean="0"/>
          </a:p>
          <a:p>
            <a:endParaRPr lang="en-US" dirty="0" smtClean="0"/>
          </a:p>
          <a:p>
            <a:pPr marL="514350" indent="-514350">
              <a:buFont typeface="+mj-lt"/>
              <a:buAutoNum type="arabicPeriod"/>
            </a:pPr>
            <a:endParaRPr lang="en-US" dirty="0" smtClean="0"/>
          </a:p>
          <a:p>
            <a:pPr marL="514350" indent="-514350">
              <a:buFont typeface="+mj-lt"/>
              <a:buAutoNum type="arabicPeriod"/>
            </a:pPr>
            <a:endParaRPr lang="en-US" dirty="0"/>
          </a:p>
        </p:txBody>
      </p:sp>
      <p:sp>
        <p:nvSpPr>
          <p:cNvPr id="4" name="Slide Number Placeholder 3"/>
          <p:cNvSpPr>
            <a:spLocks noGrp="1"/>
          </p:cNvSpPr>
          <p:nvPr>
            <p:ph type="sldNum" sz="quarter" idx="12"/>
          </p:nvPr>
        </p:nvSpPr>
        <p:spPr/>
        <p:txBody>
          <a:bodyPr/>
          <a:lstStyle/>
          <a:p>
            <a:fld id="{9F41A497-3947-1049-A80B-F2F9FE6CCEFB}" type="slidenum">
              <a:rPr lang="en-US" smtClean="0"/>
              <a:pPr/>
              <a:t>17</a:t>
            </a:fld>
            <a:endParaRPr lang="en-US"/>
          </a:p>
        </p:txBody>
      </p:sp>
    </p:spTree>
    <p:extLst>
      <p:ext uri="{BB962C8B-B14F-4D97-AF65-F5344CB8AC3E}">
        <p14:creationId xmlns:p14="http://schemas.microsoft.com/office/powerpoint/2010/main" val="30788220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State of the knowledge</a:t>
            </a:r>
            <a:br>
              <a:rPr lang="en-US" sz="4000" dirty="0" smtClean="0"/>
            </a:br>
            <a:r>
              <a:rPr lang="en-US" sz="3600" dirty="0" smtClean="0">
                <a:solidFill>
                  <a:srgbClr val="4F81BD"/>
                </a:solidFill>
              </a:rPr>
              <a:t>What are the key times for HWWS?</a:t>
            </a:r>
            <a:endParaRPr lang="en-US" sz="3600" dirty="0"/>
          </a:p>
        </p:txBody>
      </p:sp>
      <p:sp>
        <p:nvSpPr>
          <p:cNvPr id="3" name="Content Placeholder 2"/>
          <p:cNvSpPr>
            <a:spLocks noGrp="1"/>
          </p:cNvSpPr>
          <p:nvPr>
            <p:ph idx="1"/>
          </p:nvPr>
        </p:nvSpPr>
        <p:spPr/>
        <p:txBody>
          <a:bodyPr>
            <a:normAutofit/>
          </a:bodyPr>
          <a:lstStyle/>
          <a:p>
            <a:pPr marL="514350" indent="-514350">
              <a:buFont typeface="+mj-lt"/>
              <a:buAutoNum type="arabicPeriod"/>
            </a:pPr>
            <a:endParaRPr lang="en-US" sz="3600" dirty="0"/>
          </a:p>
          <a:p>
            <a:pPr marL="514350" indent="-514350">
              <a:buFont typeface="+mj-lt"/>
              <a:buAutoNum type="arabicPeriod"/>
            </a:pPr>
            <a:endParaRPr lang="en-US" dirty="0" smtClean="0"/>
          </a:p>
          <a:p>
            <a:pPr marL="514350" indent="-514350">
              <a:buFont typeface="+mj-lt"/>
              <a:buAutoNum type="arabicPeriod"/>
            </a:pPr>
            <a:endParaRPr lang="en-US" dirty="0"/>
          </a:p>
        </p:txBody>
      </p:sp>
      <p:sp>
        <p:nvSpPr>
          <p:cNvPr id="5" name="Content Placeholder 2"/>
          <p:cNvSpPr txBox="1">
            <a:spLocks/>
          </p:cNvSpPr>
          <p:nvPr/>
        </p:nvSpPr>
        <p:spPr>
          <a:xfrm>
            <a:off x="0" y="1417638"/>
            <a:ext cx="9144000" cy="5278145"/>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accent6"/>
              </a:buClr>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Clr>
                <a:schemeClr val="accent6">
                  <a:lumMod val="60000"/>
                  <a:lumOff val="40000"/>
                </a:schemeClr>
              </a:buClr>
              <a:buFont typeface="Arial"/>
              <a:buChar char="–"/>
              <a:defRPr sz="2800" kern="1200">
                <a:solidFill>
                  <a:srgbClr val="000000"/>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000000"/>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000000"/>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00000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smtClean="0"/>
              <a:t>  US Centers for Disease Control defines key times:</a:t>
            </a:r>
          </a:p>
          <a:p>
            <a:endParaRPr lang="en-US" dirty="0"/>
          </a:p>
          <a:p>
            <a:endParaRPr lang="en-US" dirty="0" smtClean="0"/>
          </a:p>
          <a:p>
            <a:endParaRPr lang="en-US" dirty="0"/>
          </a:p>
          <a:p>
            <a:endParaRPr lang="en-US" dirty="0" smtClean="0"/>
          </a:p>
          <a:p>
            <a:endParaRPr lang="en-US" dirty="0"/>
          </a:p>
          <a:p>
            <a:endParaRPr lang="en-US" dirty="0" smtClean="0"/>
          </a:p>
          <a:p>
            <a:pPr marL="0" indent="0">
              <a:buNone/>
            </a:pPr>
            <a:r>
              <a:rPr lang="en-US" b="1" dirty="0" smtClean="0"/>
              <a:t>	That is a lot to remember!</a:t>
            </a:r>
          </a:p>
          <a:p>
            <a:endParaRPr lang="en-US" dirty="0" smtClean="0"/>
          </a:p>
          <a:p>
            <a:pPr marL="514350" indent="-514350">
              <a:buFont typeface="+mj-lt"/>
              <a:buAutoNum type="arabicPeriod"/>
            </a:pPr>
            <a:endParaRPr lang="en-US" dirty="0" smtClean="0"/>
          </a:p>
          <a:p>
            <a:pPr marL="514350" indent="-514350">
              <a:buFont typeface="+mj-lt"/>
              <a:buAutoNum type="arabicPeriod"/>
            </a:pPr>
            <a:endParaRPr lang="en-US" dirty="0"/>
          </a:p>
        </p:txBody>
      </p:sp>
      <p:pic>
        <p:nvPicPr>
          <p:cNvPr id="6" name="Picture 5" descr="Screen Shot 2014-10-02 at 4.53.4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200" y="2098472"/>
            <a:ext cx="8793376" cy="3280930"/>
          </a:xfrm>
          <a:prstGeom prst="rect">
            <a:avLst/>
          </a:prstGeom>
          <a:ln>
            <a:noFill/>
          </a:ln>
        </p:spPr>
      </p:pic>
      <p:sp>
        <p:nvSpPr>
          <p:cNvPr id="4" name="Slide Number Placeholder 3"/>
          <p:cNvSpPr>
            <a:spLocks noGrp="1"/>
          </p:cNvSpPr>
          <p:nvPr>
            <p:ph type="sldNum" sz="quarter" idx="12"/>
          </p:nvPr>
        </p:nvSpPr>
        <p:spPr/>
        <p:txBody>
          <a:bodyPr/>
          <a:lstStyle/>
          <a:p>
            <a:fld id="{9F41A497-3947-1049-A80B-F2F9FE6CCEFB}" type="slidenum">
              <a:rPr lang="en-US" smtClean="0"/>
              <a:pPr/>
              <a:t>18</a:t>
            </a:fld>
            <a:endParaRPr lang="en-US"/>
          </a:p>
        </p:txBody>
      </p:sp>
    </p:spTree>
    <p:extLst>
      <p:ext uri="{BB962C8B-B14F-4D97-AF65-F5344CB8AC3E}">
        <p14:creationId xmlns:p14="http://schemas.microsoft.com/office/powerpoint/2010/main" val="32569364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State of the knowledge</a:t>
            </a:r>
            <a:br>
              <a:rPr lang="en-US" sz="4000" dirty="0" smtClean="0"/>
            </a:br>
            <a:r>
              <a:rPr lang="en-US" sz="3600" dirty="0" smtClean="0">
                <a:solidFill>
                  <a:srgbClr val="4F81BD"/>
                </a:solidFill>
              </a:rPr>
              <a:t>When should we wash hands?</a:t>
            </a:r>
            <a:endParaRPr lang="en-US" sz="3600" dirty="0"/>
          </a:p>
        </p:txBody>
      </p:sp>
      <p:sp>
        <p:nvSpPr>
          <p:cNvPr id="3" name="Content Placeholder 2"/>
          <p:cNvSpPr>
            <a:spLocks noGrp="1"/>
          </p:cNvSpPr>
          <p:nvPr>
            <p:ph idx="1"/>
          </p:nvPr>
        </p:nvSpPr>
        <p:spPr/>
        <p:txBody>
          <a:bodyPr>
            <a:normAutofit/>
          </a:bodyPr>
          <a:lstStyle/>
          <a:p>
            <a:pPr marL="514350" indent="-514350">
              <a:buFont typeface="+mj-lt"/>
              <a:buAutoNum type="arabicPeriod"/>
            </a:pPr>
            <a:endParaRPr lang="en-US" sz="3600" dirty="0"/>
          </a:p>
          <a:p>
            <a:pPr marL="514350" indent="-514350">
              <a:buFont typeface="+mj-lt"/>
              <a:buAutoNum type="arabicPeriod"/>
            </a:pPr>
            <a:endParaRPr lang="en-US" dirty="0" smtClean="0"/>
          </a:p>
          <a:p>
            <a:pPr marL="514350" indent="-514350">
              <a:buFont typeface="+mj-lt"/>
              <a:buAutoNum type="arabicPeriod"/>
            </a:pPr>
            <a:endParaRPr lang="en-US" dirty="0"/>
          </a:p>
        </p:txBody>
      </p:sp>
      <p:sp>
        <p:nvSpPr>
          <p:cNvPr id="5" name="Content Placeholder 2"/>
          <p:cNvSpPr txBox="1">
            <a:spLocks/>
          </p:cNvSpPr>
          <p:nvPr/>
        </p:nvSpPr>
        <p:spPr>
          <a:xfrm>
            <a:off x="0" y="1417638"/>
            <a:ext cx="9144000" cy="5278145"/>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accent6"/>
              </a:buClr>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Clr>
                <a:schemeClr val="accent6">
                  <a:lumMod val="60000"/>
                  <a:lumOff val="40000"/>
                </a:schemeClr>
              </a:buClr>
              <a:buFont typeface="Arial"/>
              <a:buChar char="–"/>
              <a:defRPr sz="2800" kern="1200">
                <a:solidFill>
                  <a:srgbClr val="000000"/>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000000"/>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000000"/>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00000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smtClean="0"/>
              <a:t>	UNICEF recommends </a:t>
            </a:r>
            <a:r>
              <a:rPr lang="en-US" b="1" dirty="0" smtClean="0">
                <a:solidFill>
                  <a:schemeClr val="accent6"/>
                </a:solidFill>
              </a:rPr>
              <a:t>5</a:t>
            </a:r>
            <a:r>
              <a:rPr lang="en-US" dirty="0" smtClean="0"/>
              <a:t> key times:</a:t>
            </a:r>
          </a:p>
          <a:p>
            <a:pPr marL="914400" lvl="1" indent="-514350">
              <a:buClr>
                <a:schemeClr val="accent6"/>
              </a:buClr>
              <a:buFont typeface="+mj-lt"/>
              <a:buAutoNum type="arabicPeriod"/>
            </a:pPr>
            <a:r>
              <a:rPr lang="en-US" sz="3200" dirty="0"/>
              <a:t>After </a:t>
            </a:r>
            <a:r>
              <a:rPr lang="en-US" sz="3200" dirty="0" smtClean="0"/>
              <a:t>defecation</a:t>
            </a:r>
            <a:endParaRPr lang="en-US" sz="3200" dirty="0"/>
          </a:p>
          <a:p>
            <a:pPr marL="914400" lvl="1" indent="-514350">
              <a:buClr>
                <a:schemeClr val="accent6"/>
              </a:buClr>
              <a:buFont typeface="+mj-lt"/>
              <a:buAutoNum type="arabicPeriod"/>
            </a:pPr>
            <a:r>
              <a:rPr lang="en-US" sz="3200" dirty="0"/>
              <a:t>A</a:t>
            </a:r>
            <a:r>
              <a:rPr lang="en-US" sz="3200" dirty="0" smtClean="0"/>
              <a:t>fter </a:t>
            </a:r>
            <a:r>
              <a:rPr lang="en-US" sz="3200" dirty="0"/>
              <a:t>handling child </a:t>
            </a:r>
            <a:r>
              <a:rPr lang="en-US" sz="3200" dirty="0" smtClean="0"/>
              <a:t>feces</a:t>
            </a:r>
            <a:endParaRPr lang="en-US" sz="3200" dirty="0"/>
          </a:p>
          <a:p>
            <a:pPr marL="914400" lvl="1" indent="-514350">
              <a:buClr>
                <a:schemeClr val="accent6"/>
              </a:buClr>
              <a:buFont typeface="+mj-lt"/>
              <a:buAutoNum type="arabicPeriod"/>
            </a:pPr>
            <a:r>
              <a:rPr lang="en-US" sz="3200" dirty="0" smtClean="0"/>
              <a:t>Before </a:t>
            </a:r>
            <a:r>
              <a:rPr lang="en-US" sz="3200" dirty="0"/>
              <a:t>preparing </a:t>
            </a:r>
            <a:r>
              <a:rPr lang="en-US" sz="3200" dirty="0" smtClean="0"/>
              <a:t>food</a:t>
            </a:r>
            <a:endParaRPr lang="en-US" sz="3200" dirty="0"/>
          </a:p>
          <a:p>
            <a:pPr marL="914400" lvl="1" indent="-514350">
              <a:buClr>
                <a:schemeClr val="accent6"/>
              </a:buClr>
              <a:buFont typeface="+mj-lt"/>
              <a:buAutoNum type="arabicPeriod"/>
            </a:pPr>
            <a:r>
              <a:rPr lang="en-US" sz="3200" dirty="0" smtClean="0"/>
              <a:t>Before </a:t>
            </a:r>
            <a:r>
              <a:rPr lang="en-US" sz="3200" dirty="0"/>
              <a:t>feeding a </a:t>
            </a:r>
            <a:r>
              <a:rPr lang="en-US" sz="3200" dirty="0" smtClean="0"/>
              <a:t>child</a:t>
            </a:r>
            <a:endParaRPr lang="en-US" sz="3200" dirty="0"/>
          </a:p>
          <a:p>
            <a:pPr marL="914400" lvl="1" indent="-514350">
              <a:buClr>
                <a:schemeClr val="accent6"/>
              </a:buClr>
              <a:buFont typeface="+mj-lt"/>
              <a:buAutoNum type="arabicPeriod"/>
            </a:pPr>
            <a:r>
              <a:rPr lang="en-US" sz="3200" dirty="0" smtClean="0"/>
              <a:t>Before </a:t>
            </a:r>
            <a:r>
              <a:rPr lang="en-US" sz="3200" dirty="0"/>
              <a:t>eating </a:t>
            </a:r>
            <a:endParaRPr lang="en-US" sz="3200" dirty="0" smtClean="0"/>
          </a:p>
          <a:p>
            <a:pPr marL="914400" lvl="1" indent="-514350">
              <a:buFont typeface="+mj-lt"/>
              <a:buAutoNum type="arabicPeriod"/>
            </a:pPr>
            <a:endParaRPr lang="en-US" sz="3200" dirty="0"/>
          </a:p>
          <a:p>
            <a:endParaRPr lang="en-US" dirty="0" smtClean="0"/>
          </a:p>
          <a:p>
            <a:pPr marL="514350" indent="-514350">
              <a:buFont typeface="+mj-lt"/>
              <a:buAutoNum type="arabicPeriod"/>
            </a:pPr>
            <a:endParaRPr lang="en-US" dirty="0" smtClean="0"/>
          </a:p>
          <a:p>
            <a:pPr marL="514350" indent="-514350">
              <a:buFont typeface="+mj-lt"/>
              <a:buAutoNum type="arabicPeriod"/>
            </a:pPr>
            <a:endParaRPr lang="en-US" dirty="0"/>
          </a:p>
        </p:txBody>
      </p:sp>
      <p:sp>
        <p:nvSpPr>
          <p:cNvPr id="4" name="Slide Number Placeholder 3"/>
          <p:cNvSpPr>
            <a:spLocks noGrp="1"/>
          </p:cNvSpPr>
          <p:nvPr>
            <p:ph type="sldNum" sz="quarter" idx="12"/>
          </p:nvPr>
        </p:nvSpPr>
        <p:spPr/>
        <p:txBody>
          <a:bodyPr/>
          <a:lstStyle/>
          <a:p>
            <a:fld id="{9F41A497-3947-1049-A80B-F2F9FE6CCEFB}" type="slidenum">
              <a:rPr lang="en-US" smtClean="0"/>
              <a:pPr/>
              <a:t>19</a:t>
            </a:fld>
            <a:endParaRPr lang="en-US"/>
          </a:p>
        </p:txBody>
      </p:sp>
    </p:spTree>
    <p:extLst>
      <p:ext uri="{BB962C8B-B14F-4D97-AF65-F5344CB8AC3E}">
        <p14:creationId xmlns:p14="http://schemas.microsoft.com/office/powerpoint/2010/main" val="5447325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332" y="0"/>
            <a:ext cx="8974668" cy="1417638"/>
          </a:xfrm>
        </p:spPr>
        <p:txBody>
          <a:bodyPr>
            <a:normAutofit fontScale="90000"/>
          </a:bodyPr>
          <a:lstStyle/>
          <a:p>
            <a:r>
              <a:rPr lang="en-US" sz="4000" dirty="0" smtClean="0"/>
              <a:t>Design, delivery and M&amp;E for HWWS programs</a:t>
            </a:r>
            <a:br>
              <a:rPr lang="en-US" sz="4000" dirty="0" smtClean="0"/>
            </a:br>
            <a:r>
              <a:rPr lang="en-US" sz="3600" dirty="0" smtClean="0">
                <a:solidFill>
                  <a:srgbClr val="4F81BD"/>
                </a:solidFill>
              </a:rPr>
              <a:t>Purpose</a:t>
            </a:r>
            <a:endParaRPr lang="en-US" sz="3600" dirty="0"/>
          </a:p>
        </p:txBody>
      </p:sp>
      <p:sp>
        <p:nvSpPr>
          <p:cNvPr id="3" name="Content Placeholder 2"/>
          <p:cNvSpPr>
            <a:spLocks noGrp="1"/>
          </p:cNvSpPr>
          <p:nvPr>
            <p:ph idx="1"/>
          </p:nvPr>
        </p:nvSpPr>
        <p:spPr>
          <a:xfrm>
            <a:off x="169332" y="1417638"/>
            <a:ext cx="8974667" cy="5440362"/>
          </a:xfrm>
        </p:spPr>
        <p:txBody>
          <a:bodyPr>
            <a:normAutofit/>
          </a:bodyPr>
          <a:lstStyle/>
          <a:p>
            <a:pPr marL="0" indent="0">
              <a:buNone/>
            </a:pPr>
            <a:r>
              <a:rPr lang="en-US" dirty="0" smtClean="0"/>
              <a:t>The purpose of this course is to provide</a:t>
            </a:r>
          </a:p>
          <a:p>
            <a:r>
              <a:rPr lang="en-US" u="sng" dirty="0" smtClean="0"/>
              <a:t>background on </a:t>
            </a:r>
            <a:r>
              <a:rPr lang="en-US" u="sng" dirty="0"/>
              <a:t>the </a:t>
            </a:r>
            <a:r>
              <a:rPr lang="en-US" u="sng" dirty="0" smtClean="0"/>
              <a:t>state of the knowledge</a:t>
            </a:r>
            <a:r>
              <a:rPr lang="en-US" dirty="0" smtClean="0"/>
              <a:t> of </a:t>
            </a:r>
            <a:r>
              <a:rPr lang="en-US" dirty="0" err="1"/>
              <a:t>handwashing</a:t>
            </a:r>
            <a:r>
              <a:rPr lang="en-US" dirty="0"/>
              <a:t> with soap </a:t>
            </a:r>
            <a:r>
              <a:rPr lang="en-US" dirty="0" smtClean="0"/>
              <a:t>(HWWS) </a:t>
            </a:r>
            <a:r>
              <a:rPr lang="en-US" dirty="0"/>
              <a:t>and </a:t>
            </a:r>
            <a:endParaRPr lang="en-US" dirty="0" smtClean="0"/>
          </a:p>
          <a:p>
            <a:r>
              <a:rPr lang="en-US" i="1" u="sng" dirty="0" smtClean="0"/>
              <a:t>practical </a:t>
            </a:r>
            <a:r>
              <a:rPr lang="en-US" u="sng" dirty="0"/>
              <a:t>guidance </a:t>
            </a:r>
            <a:r>
              <a:rPr lang="en-US" dirty="0"/>
              <a:t>on how to design and implement </a:t>
            </a:r>
            <a:r>
              <a:rPr lang="en-US" dirty="0" smtClean="0"/>
              <a:t>HHWS </a:t>
            </a:r>
            <a:r>
              <a:rPr lang="en-US" dirty="0"/>
              <a:t>behavior change programs </a:t>
            </a:r>
            <a:endParaRPr lang="en-US" dirty="0" smtClean="0"/>
          </a:p>
          <a:p>
            <a:r>
              <a:rPr lang="en-US" dirty="0" smtClean="0"/>
              <a:t>target </a:t>
            </a:r>
            <a:r>
              <a:rPr lang="en-US" i="1" u="sng" dirty="0" smtClean="0"/>
              <a:t>marginalized</a:t>
            </a:r>
            <a:r>
              <a:rPr lang="en-US" i="1" dirty="0" smtClean="0"/>
              <a:t> </a:t>
            </a:r>
            <a:r>
              <a:rPr lang="en-US" dirty="0" smtClean="0"/>
              <a:t>groups in communities, schools, health centers and other institutions; and </a:t>
            </a:r>
          </a:p>
          <a:p>
            <a:r>
              <a:rPr lang="en-US" dirty="0" smtClean="0"/>
              <a:t>can </a:t>
            </a:r>
            <a:r>
              <a:rPr lang="en-US" dirty="0"/>
              <a:t>be brought to </a:t>
            </a:r>
            <a:r>
              <a:rPr lang="en-US" i="1" u="sng" dirty="0" smtClean="0"/>
              <a:t>scale</a:t>
            </a:r>
            <a:endParaRPr lang="en-US" dirty="0"/>
          </a:p>
          <a:p>
            <a:endParaRPr lang="en-US" dirty="0" smtClean="0"/>
          </a:p>
          <a:p>
            <a:pPr marL="514350" indent="-514350">
              <a:buFont typeface="+mj-lt"/>
              <a:buAutoNum type="arabicPeriod"/>
            </a:pPr>
            <a:endParaRPr lang="en-US" dirty="0" smtClean="0"/>
          </a:p>
          <a:p>
            <a:pPr marL="514350" indent="-514350">
              <a:buFont typeface="+mj-lt"/>
              <a:buAutoNum type="arabicPeriod"/>
            </a:pPr>
            <a:endParaRPr lang="en-US" dirty="0"/>
          </a:p>
        </p:txBody>
      </p:sp>
      <p:sp>
        <p:nvSpPr>
          <p:cNvPr id="4" name="Slide Number Placeholder 3"/>
          <p:cNvSpPr>
            <a:spLocks noGrp="1"/>
          </p:cNvSpPr>
          <p:nvPr>
            <p:ph type="sldNum" sz="quarter" idx="12"/>
          </p:nvPr>
        </p:nvSpPr>
        <p:spPr/>
        <p:txBody>
          <a:bodyPr/>
          <a:lstStyle/>
          <a:p>
            <a:fld id="{9F41A497-3947-1049-A80B-F2F9FE6CCEFB}" type="slidenum">
              <a:rPr lang="en-US" smtClean="0"/>
              <a:pPr/>
              <a:t>2</a:t>
            </a:fld>
            <a:endParaRPr lang="en-US"/>
          </a:p>
        </p:txBody>
      </p:sp>
      <p:sp>
        <p:nvSpPr>
          <p:cNvPr id="5" name="Frame 4"/>
          <p:cNvSpPr/>
          <p:nvPr/>
        </p:nvSpPr>
        <p:spPr>
          <a:xfrm>
            <a:off x="0" y="0"/>
            <a:ext cx="9144000" cy="6858000"/>
          </a:xfrm>
          <a:prstGeom prst="frame">
            <a:avLst>
              <a:gd name="adj1" fmla="val 2130"/>
            </a:avLst>
          </a:prstGeom>
          <a:solidFill>
            <a:srgbClr val="5472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585069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State of the knowledge</a:t>
            </a:r>
            <a:br>
              <a:rPr lang="en-US" sz="4000" dirty="0" smtClean="0"/>
            </a:br>
            <a:r>
              <a:rPr lang="en-US" sz="3600" dirty="0" smtClean="0">
                <a:solidFill>
                  <a:srgbClr val="4F81BD"/>
                </a:solidFill>
              </a:rPr>
              <a:t>When should we wash hands?</a:t>
            </a:r>
            <a:endParaRPr lang="en-US" sz="3600" dirty="0"/>
          </a:p>
        </p:txBody>
      </p:sp>
      <p:sp>
        <p:nvSpPr>
          <p:cNvPr id="3" name="Content Placeholder 2"/>
          <p:cNvSpPr>
            <a:spLocks noGrp="1"/>
          </p:cNvSpPr>
          <p:nvPr>
            <p:ph idx="1"/>
          </p:nvPr>
        </p:nvSpPr>
        <p:spPr/>
        <p:txBody>
          <a:bodyPr>
            <a:normAutofit/>
          </a:bodyPr>
          <a:lstStyle/>
          <a:p>
            <a:pPr marL="514350" indent="-514350">
              <a:buFont typeface="+mj-lt"/>
              <a:buAutoNum type="arabicPeriod"/>
            </a:pPr>
            <a:endParaRPr lang="en-US" sz="3600" dirty="0"/>
          </a:p>
          <a:p>
            <a:pPr marL="514350" indent="-514350">
              <a:buFont typeface="+mj-lt"/>
              <a:buAutoNum type="arabicPeriod"/>
            </a:pPr>
            <a:endParaRPr lang="en-US" dirty="0" smtClean="0"/>
          </a:p>
          <a:p>
            <a:pPr marL="514350" indent="-514350">
              <a:buFont typeface="+mj-lt"/>
              <a:buAutoNum type="arabicPeriod"/>
            </a:pPr>
            <a:endParaRPr lang="en-US" dirty="0"/>
          </a:p>
        </p:txBody>
      </p:sp>
      <p:sp>
        <p:nvSpPr>
          <p:cNvPr id="5" name="Content Placeholder 2"/>
          <p:cNvSpPr txBox="1">
            <a:spLocks/>
          </p:cNvSpPr>
          <p:nvPr/>
        </p:nvSpPr>
        <p:spPr>
          <a:xfrm>
            <a:off x="0" y="1417638"/>
            <a:ext cx="9144000" cy="5278145"/>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accent6"/>
              </a:buClr>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Clr>
                <a:schemeClr val="accent6">
                  <a:lumMod val="60000"/>
                  <a:lumOff val="40000"/>
                </a:schemeClr>
              </a:buClr>
              <a:buFont typeface="Arial"/>
              <a:buChar char="–"/>
              <a:defRPr sz="2800" kern="1200">
                <a:solidFill>
                  <a:srgbClr val="000000"/>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000000"/>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000000"/>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00000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smtClean="0"/>
              <a:t>	PPPHW recommends </a:t>
            </a:r>
            <a:r>
              <a:rPr lang="en-US" b="1" dirty="0" smtClean="0">
                <a:solidFill>
                  <a:schemeClr val="accent6"/>
                </a:solidFill>
              </a:rPr>
              <a:t>2</a:t>
            </a:r>
            <a:r>
              <a:rPr lang="en-US" dirty="0" smtClean="0"/>
              <a:t> key times:</a:t>
            </a:r>
          </a:p>
          <a:p>
            <a:pPr marL="914400" lvl="1" indent="-514350">
              <a:buClr>
                <a:schemeClr val="accent6"/>
              </a:buClr>
              <a:buFont typeface="+mj-lt"/>
              <a:buAutoNum type="arabicPeriod"/>
            </a:pPr>
            <a:r>
              <a:rPr lang="en-US" sz="3200" dirty="0" smtClean="0"/>
              <a:t>Before handling food</a:t>
            </a:r>
            <a:endParaRPr lang="en-US" sz="3200" dirty="0"/>
          </a:p>
          <a:p>
            <a:pPr marL="914400" lvl="1" indent="-514350">
              <a:buClr>
                <a:schemeClr val="accent6"/>
              </a:buClr>
              <a:buFont typeface="+mj-lt"/>
              <a:buAutoNum type="arabicPeriod"/>
            </a:pPr>
            <a:r>
              <a:rPr lang="en-US" sz="3200" dirty="0" smtClean="0"/>
              <a:t>After using the toilet</a:t>
            </a:r>
            <a:endParaRPr lang="en-US" sz="3200" dirty="0"/>
          </a:p>
          <a:p>
            <a:pPr marL="914400" lvl="1" indent="-514350">
              <a:buFont typeface="+mj-lt"/>
              <a:buAutoNum type="arabicPeriod"/>
            </a:pPr>
            <a:endParaRPr lang="en-US" sz="3200" dirty="0"/>
          </a:p>
          <a:p>
            <a:pPr marL="0" indent="0">
              <a:buNone/>
            </a:pPr>
            <a:r>
              <a:rPr lang="en-US" sz="3600" dirty="0" smtClean="0"/>
              <a:t>	When promoting handwashing times, it is 	better to 	keep the messaging simple!</a:t>
            </a:r>
          </a:p>
          <a:p>
            <a:endParaRPr lang="en-US" dirty="0" smtClean="0"/>
          </a:p>
          <a:p>
            <a:pPr marL="514350" indent="-514350">
              <a:buFont typeface="+mj-lt"/>
              <a:buAutoNum type="arabicPeriod"/>
            </a:pPr>
            <a:endParaRPr lang="en-US" dirty="0" smtClean="0"/>
          </a:p>
          <a:p>
            <a:pPr marL="514350" indent="-514350">
              <a:buFont typeface="+mj-lt"/>
              <a:buAutoNum type="arabicPeriod"/>
            </a:pPr>
            <a:endParaRPr lang="en-US" dirty="0"/>
          </a:p>
        </p:txBody>
      </p:sp>
      <p:sp>
        <p:nvSpPr>
          <p:cNvPr id="4" name="Slide Number Placeholder 3"/>
          <p:cNvSpPr>
            <a:spLocks noGrp="1"/>
          </p:cNvSpPr>
          <p:nvPr>
            <p:ph type="sldNum" sz="quarter" idx="12"/>
          </p:nvPr>
        </p:nvSpPr>
        <p:spPr/>
        <p:txBody>
          <a:bodyPr/>
          <a:lstStyle/>
          <a:p>
            <a:fld id="{9F41A497-3947-1049-A80B-F2F9FE6CCEFB}" type="slidenum">
              <a:rPr lang="en-US" smtClean="0"/>
              <a:pPr/>
              <a:t>20</a:t>
            </a:fld>
            <a:endParaRPr lang="en-US"/>
          </a:p>
        </p:txBody>
      </p:sp>
    </p:spTree>
    <p:extLst>
      <p:ext uri="{BB962C8B-B14F-4D97-AF65-F5344CB8AC3E}">
        <p14:creationId xmlns:p14="http://schemas.microsoft.com/office/powerpoint/2010/main" val="14392990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Components of HWWS</a:t>
            </a:r>
            <a:br>
              <a:rPr lang="en-US" sz="4000" dirty="0"/>
            </a:br>
            <a:r>
              <a:rPr lang="en-US" sz="3600" dirty="0" smtClean="0">
                <a:solidFill>
                  <a:srgbClr val="4F81BD"/>
                </a:solidFill>
              </a:rPr>
              <a:t>How should HW be promoted?</a:t>
            </a:r>
            <a:endParaRPr lang="en-US" sz="3600" dirty="0"/>
          </a:p>
        </p:txBody>
      </p:sp>
      <p:sp>
        <p:nvSpPr>
          <p:cNvPr id="3" name="Content Placeholder 2"/>
          <p:cNvSpPr>
            <a:spLocks noGrp="1"/>
          </p:cNvSpPr>
          <p:nvPr>
            <p:ph idx="1"/>
          </p:nvPr>
        </p:nvSpPr>
        <p:spPr/>
        <p:txBody>
          <a:bodyPr>
            <a:normAutofit/>
          </a:bodyPr>
          <a:lstStyle/>
          <a:p>
            <a:pPr marL="514350" indent="-514350">
              <a:buFont typeface="+mj-lt"/>
              <a:buAutoNum type="arabicPeriod"/>
            </a:pPr>
            <a:endParaRPr lang="en-US" sz="3600" dirty="0"/>
          </a:p>
          <a:p>
            <a:pPr marL="514350" indent="-514350">
              <a:buFont typeface="+mj-lt"/>
              <a:buAutoNum type="arabicPeriod"/>
            </a:pPr>
            <a:endParaRPr lang="en-US" dirty="0" smtClean="0"/>
          </a:p>
          <a:p>
            <a:pPr marL="514350" indent="-514350">
              <a:buFont typeface="+mj-lt"/>
              <a:buAutoNum type="arabicPeriod"/>
            </a:pPr>
            <a:endParaRPr lang="en-US" dirty="0"/>
          </a:p>
        </p:txBody>
      </p:sp>
      <p:sp>
        <p:nvSpPr>
          <p:cNvPr id="5" name="Content Placeholder 2"/>
          <p:cNvSpPr txBox="1">
            <a:spLocks/>
          </p:cNvSpPr>
          <p:nvPr/>
        </p:nvSpPr>
        <p:spPr>
          <a:xfrm>
            <a:off x="203200" y="1287640"/>
            <a:ext cx="8940800" cy="544036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accent6"/>
              </a:buClr>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Clr>
                <a:schemeClr val="accent6">
                  <a:lumMod val="60000"/>
                  <a:lumOff val="40000"/>
                </a:schemeClr>
              </a:buClr>
              <a:buFont typeface="Arial"/>
              <a:buChar char="–"/>
              <a:defRPr sz="2800" kern="1200">
                <a:solidFill>
                  <a:srgbClr val="000000"/>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000000"/>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000000"/>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00000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Always promote HW </a:t>
            </a:r>
            <a:r>
              <a:rPr lang="en-US" i="1" dirty="0" smtClean="0"/>
              <a:t>with</a:t>
            </a:r>
            <a:r>
              <a:rPr lang="en-US" dirty="0" smtClean="0"/>
              <a:t> soap or ash</a:t>
            </a:r>
          </a:p>
          <a:p>
            <a:pPr lvl="1"/>
            <a:r>
              <a:rPr lang="en-US" sz="2800" dirty="0" smtClean="0"/>
              <a:t>Soap does not necessarily disinfect</a:t>
            </a:r>
          </a:p>
          <a:p>
            <a:pPr lvl="1"/>
            <a:r>
              <a:rPr lang="en-US" dirty="0" smtClean="0"/>
              <a:t>The purpose is friction</a:t>
            </a:r>
          </a:p>
          <a:p>
            <a:pPr lvl="1"/>
            <a:endParaRPr lang="en-US" sz="2800" dirty="0"/>
          </a:p>
          <a:p>
            <a:r>
              <a:rPr lang="en-US" dirty="0"/>
              <a:t>Can any soap be used?</a:t>
            </a:r>
          </a:p>
          <a:p>
            <a:pPr lvl="1"/>
            <a:r>
              <a:rPr lang="en-US" dirty="0" smtClean="0"/>
              <a:t>Yes, though laundry soap may be more caustic</a:t>
            </a:r>
            <a:endParaRPr lang="en-US" dirty="0"/>
          </a:p>
          <a:p>
            <a:endParaRPr lang="en-US" sz="3200" dirty="0" smtClean="0"/>
          </a:p>
          <a:p>
            <a:r>
              <a:rPr lang="en-US" sz="3200" dirty="0" smtClean="0"/>
              <a:t>Why ash?</a:t>
            </a:r>
          </a:p>
          <a:p>
            <a:pPr lvl="1"/>
            <a:r>
              <a:rPr lang="en-US" dirty="0" smtClean="0"/>
              <a:t>Ash is a surfactant that creates friction</a:t>
            </a:r>
          </a:p>
          <a:p>
            <a:pPr lvl="1"/>
            <a:r>
              <a:rPr lang="en-US" dirty="0" smtClean="0"/>
              <a:t>Can be used if soap is unavailable or too expensive</a:t>
            </a:r>
          </a:p>
          <a:p>
            <a:pPr marL="514350" indent="-514350">
              <a:buFont typeface="+mj-lt"/>
              <a:buAutoNum type="arabicPeriod"/>
            </a:pPr>
            <a:endParaRPr lang="en-US" dirty="0" smtClean="0"/>
          </a:p>
          <a:p>
            <a:pPr marL="514350" indent="-514350">
              <a:buFont typeface="+mj-lt"/>
              <a:buAutoNum type="arabicPeriod"/>
            </a:pPr>
            <a:endParaRPr lang="en-US" dirty="0" smtClean="0"/>
          </a:p>
          <a:p>
            <a:pPr marL="514350" indent="-514350">
              <a:buFont typeface="+mj-lt"/>
              <a:buAutoNum type="arabicPeriod"/>
            </a:pPr>
            <a:endParaRPr lang="en-US" dirty="0"/>
          </a:p>
        </p:txBody>
      </p:sp>
      <p:sp>
        <p:nvSpPr>
          <p:cNvPr id="4" name="Slide Number Placeholder 3"/>
          <p:cNvSpPr>
            <a:spLocks noGrp="1"/>
          </p:cNvSpPr>
          <p:nvPr>
            <p:ph type="sldNum" sz="quarter" idx="12"/>
          </p:nvPr>
        </p:nvSpPr>
        <p:spPr/>
        <p:txBody>
          <a:bodyPr/>
          <a:lstStyle/>
          <a:p>
            <a:fld id="{9F41A497-3947-1049-A80B-F2F9FE6CCEFB}" type="slidenum">
              <a:rPr lang="en-US" smtClean="0"/>
              <a:pPr/>
              <a:t>21</a:t>
            </a:fld>
            <a:endParaRPr lang="en-US"/>
          </a:p>
        </p:txBody>
      </p:sp>
    </p:spTree>
    <p:extLst>
      <p:ext uri="{BB962C8B-B14F-4D97-AF65-F5344CB8AC3E}">
        <p14:creationId xmlns:p14="http://schemas.microsoft.com/office/powerpoint/2010/main" val="42178417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State of the knowledge</a:t>
            </a:r>
            <a:br>
              <a:rPr lang="en-US" sz="4000" dirty="0" smtClean="0"/>
            </a:br>
            <a:r>
              <a:rPr lang="en-US" sz="3600" dirty="0" smtClean="0">
                <a:solidFill>
                  <a:srgbClr val="4F81BD"/>
                </a:solidFill>
              </a:rPr>
              <a:t>For discussion</a:t>
            </a:r>
            <a:endParaRPr lang="en-US" sz="3600" dirty="0"/>
          </a:p>
        </p:txBody>
      </p:sp>
      <p:sp>
        <p:nvSpPr>
          <p:cNvPr id="3" name="Content Placeholder 2"/>
          <p:cNvSpPr>
            <a:spLocks noGrp="1"/>
          </p:cNvSpPr>
          <p:nvPr>
            <p:ph idx="1"/>
          </p:nvPr>
        </p:nvSpPr>
        <p:spPr/>
        <p:txBody>
          <a:bodyPr>
            <a:normAutofit/>
          </a:bodyPr>
          <a:lstStyle/>
          <a:p>
            <a:pPr marL="514350" indent="-514350">
              <a:buFont typeface="+mj-lt"/>
              <a:buAutoNum type="arabicPeriod"/>
            </a:pPr>
            <a:endParaRPr lang="en-US" sz="3600" dirty="0"/>
          </a:p>
          <a:p>
            <a:pPr marL="514350" indent="-514350">
              <a:buFont typeface="+mj-lt"/>
              <a:buAutoNum type="arabicPeriod"/>
            </a:pPr>
            <a:endParaRPr lang="en-US" dirty="0" smtClean="0"/>
          </a:p>
          <a:p>
            <a:pPr marL="514350" indent="-514350">
              <a:buFont typeface="+mj-lt"/>
              <a:buAutoNum type="arabicPeriod"/>
            </a:pPr>
            <a:endParaRPr lang="en-US" dirty="0"/>
          </a:p>
        </p:txBody>
      </p:sp>
      <p:sp>
        <p:nvSpPr>
          <p:cNvPr id="5" name="Content Placeholder 2"/>
          <p:cNvSpPr txBox="1">
            <a:spLocks/>
          </p:cNvSpPr>
          <p:nvPr/>
        </p:nvSpPr>
        <p:spPr>
          <a:xfrm>
            <a:off x="203200" y="1417638"/>
            <a:ext cx="8940800" cy="5278145"/>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accent6"/>
              </a:buClr>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Clr>
                <a:schemeClr val="accent6">
                  <a:lumMod val="60000"/>
                  <a:lumOff val="40000"/>
                </a:schemeClr>
              </a:buClr>
              <a:buFont typeface="Arial"/>
              <a:buChar char="–"/>
              <a:defRPr sz="2800" kern="1200">
                <a:solidFill>
                  <a:srgbClr val="000000"/>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000000"/>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000000"/>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00000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smtClean="0"/>
          </a:p>
          <a:p>
            <a:pPr marL="0" indent="0">
              <a:buNone/>
            </a:pPr>
            <a:r>
              <a:rPr lang="en-US" sz="4000" dirty="0" smtClean="0"/>
              <a:t>What are the key technologies promoted as part of a HWWS program in your country?</a:t>
            </a:r>
          </a:p>
          <a:p>
            <a:endParaRPr lang="en-US" dirty="0" smtClean="0"/>
          </a:p>
          <a:p>
            <a:pPr marL="514350" indent="-514350">
              <a:buFont typeface="+mj-lt"/>
              <a:buAutoNum type="arabicPeriod"/>
            </a:pPr>
            <a:endParaRPr lang="en-US" dirty="0" smtClean="0"/>
          </a:p>
          <a:p>
            <a:pPr marL="514350" indent="-514350">
              <a:buFont typeface="+mj-lt"/>
              <a:buAutoNum type="arabicPeriod"/>
            </a:pPr>
            <a:endParaRPr lang="en-US" dirty="0"/>
          </a:p>
        </p:txBody>
      </p:sp>
      <p:sp>
        <p:nvSpPr>
          <p:cNvPr id="4" name="Slide Number Placeholder 3"/>
          <p:cNvSpPr>
            <a:spLocks noGrp="1"/>
          </p:cNvSpPr>
          <p:nvPr>
            <p:ph type="sldNum" sz="quarter" idx="12"/>
          </p:nvPr>
        </p:nvSpPr>
        <p:spPr/>
        <p:txBody>
          <a:bodyPr/>
          <a:lstStyle/>
          <a:p>
            <a:fld id="{9F41A497-3947-1049-A80B-F2F9FE6CCEFB}" type="slidenum">
              <a:rPr lang="en-US" smtClean="0"/>
              <a:pPr/>
              <a:t>22</a:t>
            </a:fld>
            <a:endParaRPr lang="en-US"/>
          </a:p>
        </p:txBody>
      </p:sp>
    </p:spTree>
    <p:extLst>
      <p:ext uri="{BB962C8B-B14F-4D97-AF65-F5344CB8AC3E}">
        <p14:creationId xmlns:p14="http://schemas.microsoft.com/office/powerpoint/2010/main" val="4105796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Components of HWWS</a:t>
            </a:r>
            <a:br>
              <a:rPr lang="en-US" sz="4000" dirty="0" smtClean="0"/>
            </a:br>
            <a:r>
              <a:rPr lang="en-US" sz="3600" dirty="0" smtClean="0">
                <a:solidFill>
                  <a:srgbClr val="4F81BD"/>
                </a:solidFill>
              </a:rPr>
              <a:t>Key attributes of a </a:t>
            </a:r>
            <a:r>
              <a:rPr lang="en-US" sz="3600" dirty="0" err="1" smtClean="0">
                <a:solidFill>
                  <a:srgbClr val="4F81BD"/>
                </a:solidFill>
              </a:rPr>
              <a:t>handwashing</a:t>
            </a:r>
            <a:r>
              <a:rPr lang="en-US" sz="3600" dirty="0" smtClean="0">
                <a:solidFill>
                  <a:srgbClr val="4F81BD"/>
                </a:solidFill>
              </a:rPr>
              <a:t> station</a:t>
            </a:r>
            <a:endParaRPr lang="en-US" sz="3600" dirty="0"/>
          </a:p>
        </p:txBody>
      </p:sp>
      <p:sp>
        <p:nvSpPr>
          <p:cNvPr id="3" name="Content Placeholder 2"/>
          <p:cNvSpPr>
            <a:spLocks noGrp="1"/>
          </p:cNvSpPr>
          <p:nvPr>
            <p:ph idx="1"/>
          </p:nvPr>
        </p:nvSpPr>
        <p:spPr>
          <a:xfrm>
            <a:off x="203200" y="1417638"/>
            <a:ext cx="8940800" cy="5440362"/>
          </a:xfrm>
        </p:spPr>
        <p:txBody>
          <a:bodyPr>
            <a:normAutofit fontScale="92500" lnSpcReduction="20000"/>
          </a:bodyPr>
          <a:lstStyle/>
          <a:p>
            <a:r>
              <a:rPr lang="en-US" dirty="0" smtClean="0"/>
              <a:t>Running water is available</a:t>
            </a:r>
          </a:p>
          <a:p>
            <a:pPr lvl="1"/>
            <a:r>
              <a:rPr lang="en-US" dirty="0" smtClean="0"/>
              <a:t>Basin is available that can be operated by 1 person</a:t>
            </a:r>
          </a:p>
          <a:p>
            <a:pPr lvl="1"/>
            <a:r>
              <a:rPr lang="en-US" dirty="0" smtClean="0"/>
              <a:t>Basin is age-appropriate</a:t>
            </a:r>
          </a:p>
          <a:p>
            <a:r>
              <a:rPr lang="en-US" dirty="0" smtClean="0"/>
              <a:t>Soap or ash is present</a:t>
            </a:r>
          </a:p>
          <a:p>
            <a:r>
              <a:rPr lang="en-US" dirty="0" err="1" smtClean="0"/>
              <a:t>Handwashing</a:t>
            </a:r>
            <a:r>
              <a:rPr lang="en-US" dirty="0" smtClean="0"/>
              <a:t> station is located near where you want HWWS performed!</a:t>
            </a:r>
          </a:p>
          <a:p>
            <a:pPr lvl="1"/>
            <a:r>
              <a:rPr lang="en-US" dirty="0" smtClean="0"/>
              <a:t>Near a latrine</a:t>
            </a:r>
          </a:p>
          <a:p>
            <a:pPr lvl="1"/>
            <a:r>
              <a:rPr lang="en-US" dirty="0" smtClean="0"/>
              <a:t>Near a food preparation or eating area</a:t>
            </a:r>
          </a:p>
          <a:p>
            <a:pPr lvl="1"/>
            <a:r>
              <a:rPr lang="en-US" dirty="0" smtClean="0"/>
              <a:t>Near where a health care worker will see patients</a:t>
            </a:r>
          </a:p>
          <a:p>
            <a:r>
              <a:rPr lang="en-US" dirty="0" smtClean="0"/>
              <a:t>Be responsive to local needs!</a:t>
            </a:r>
          </a:p>
          <a:p>
            <a:pPr lvl="1"/>
            <a:r>
              <a:rPr lang="en-US" dirty="0" smtClean="0"/>
              <a:t>Examples of handwashing stations: </a:t>
            </a:r>
            <a:r>
              <a:rPr lang="en-US" dirty="0" smtClean="0">
                <a:hlinkClick r:id="rId3"/>
              </a:rPr>
              <a:t>http</a:t>
            </a:r>
            <a:r>
              <a:rPr lang="en-US" dirty="0">
                <a:hlinkClick r:id="rId3"/>
              </a:rPr>
              <a:t>://www2.wsp.org/scalinguphandwashing/enablingtechnologies/</a:t>
            </a:r>
            <a:r>
              <a:rPr lang="en-US" dirty="0" smtClean="0">
                <a:hlinkClick r:id="rId3"/>
              </a:rPr>
              <a:t>index.cfm</a:t>
            </a:r>
            <a:endParaRPr lang="en-US" dirty="0" smtClean="0"/>
          </a:p>
          <a:p>
            <a:pPr lvl="1"/>
            <a:endParaRPr lang="en-US" dirty="0"/>
          </a:p>
        </p:txBody>
      </p:sp>
      <p:sp>
        <p:nvSpPr>
          <p:cNvPr id="5" name="Content Placeholder 2"/>
          <p:cNvSpPr txBox="1">
            <a:spLocks/>
          </p:cNvSpPr>
          <p:nvPr/>
        </p:nvSpPr>
        <p:spPr>
          <a:xfrm>
            <a:off x="0" y="1417638"/>
            <a:ext cx="9144000" cy="544036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accent6"/>
              </a:buClr>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Clr>
                <a:schemeClr val="accent6">
                  <a:lumMod val="60000"/>
                  <a:lumOff val="40000"/>
                </a:schemeClr>
              </a:buClr>
              <a:buFont typeface="Arial"/>
              <a:buChar char="–"/>
              <a:defRPr sz="2800" kern="1200">
                <a:solidFill>
                  <a:srgbClr val="000000"/>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000000"/>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000000"/>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00000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14350" indent="-514350">
              <a:buFont typeface="+mj-lt"/>
              <a:buAutoNum type="arabicPeriod"/>
            </a:pPr>
            <a:endParaRPr lang="en-US" dirty="0" smtClean="0"/>
          </a:p>
          <a:p>
            <a:pPr marL="514350" indent="-514350">
              <a:buFont typeface="+mj-lt"/>
              <a:buAutoNum type="arabicPeriod"/>
            </a:pPr>
            <a:endParaRPr lang="en-US" dirty="0" smtClean="0"/>
          </a:p>
          <a:p>
            <a:pPr marL="514350" indent="-514350">
              <a:buFont typeface="+mj-lt"/>
              <a:buAutoNum type="arabicPeriod"/>
            </a:pPr>
            <a:endParaRPr lang="en-US" dirty="0"/>
          </a:p>
        </p:txBody>
      </p:sp>
      <p:sp>
        <p:nvSpPr>
          <p:cNvPr id="4" name="Slide Number Placeholder 3"/>
          <p:cNvSpPr>
            <a:spLocks noGrp="1"/>
          </p:cNvSpPr>
          <p:nvPr>
            <p:ph type="sldNum" sz="quarter" idx="12"/>
          </p:nvPr>
        </p:nvSpPr>
        <p:spPr/>
        <p:txBody>
          <a:bodyPr/>
          <a:lstStyle/>
          <a:p>
            <a:fld id="{9F41A497-3947-1049-A80B-F2F9FE6CCEFB}" type="slidenum">
              <a:rPr lang="en-US" smtClean="0"/>
              <a:pPr/>
              <a:t>23</a:t>
            </a:fld>
            <a:endParaRPr lang="en-US"/>
          </a:p>
        </p:txBody>
      </p:sp>
    </p:spTree>
    <p:extLst>
      <p:ext uri="{BB962C8B-B14F-4D97-AF65-F5344CB8AC3E}">
        <p14:creationId xmlns:p14="http://schemas.microsoft.com/office/powerpoint/2010/main" val="23046231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Components of HWWS</a:t>
            </a:r>
            <a:br>
              <a:rPr lang="en-US" sz="4000" dirty="0" smtClean="0"/>
            </a:br>
            <a:r>
              <a:rPr lang="en-US" sz="3600" dirty="0" smtClean="0">
                <a:solidFill>
                  <a:srgbClr val="4F81BD"/>
                </a:solidFill>
              </a:rPr>
              <a:t>Technologies</a:t>
            </a:r>
            <a:endParaRPr lang="en-US" sz="3600" dirty="0"/>
          </a:p>
        </p:txBody>
      </p:sp>
      <p:sp>
        <p:nvSpPr>
          <p:cNvPr id="3" name="Content Placeholder 2"/>
          <p:cNvSpPr>
            <a:spLocks noGrp="1"/>
          </p:cNvSpPr>
          <p:nvPr>
            <p:ph idx="1"/>
          </p:nvPr>
        </p:nvSpPr>
        <p:spPr>
          <a:xfrm>
            <a:off x="203200" y="1430338"/>
            <a:ext cx="4162425" cy="4708525"/>
          </a:xfrm>
        </p:spPr>
        <p:txBody>
          <a:bodyPr>
            <a:normAutofit/>
          </a:bodyPr>
          <a:lstStyle/>
          <a:p>
            <a:r>
              <a:rPr lang="en-US" dirty="0" smtClean="0"/>
              <a:t>Tippy taps</a:t>
            </a:r>
          </a:p>
          <a:p>
            <a:endParaRPr lang="en-US" dirty="0"/>
          </a:p>
          <a:p>
            <a:r>
              <a:rPr lang="en-US" dirty="0" smtClean="0"/>
              <a:t>While inexpensive and made from local materials, may be difficult for children</a:t>
            </a:r>
            <a:endParaRPr lang="en-US" dirty="0"/>
          </a:p>
        </p:txBody>
      </p:sp>
      <p:sp>
        <p:nvSpPr>
          <p:cNvPr id="5" name="Content Placeholder 2"/>
          <p:cNvSpPr txBox="1">
            <a:spLocks/>
          </p:cNvSpPr>
          <p:nvPr/>
        </p:nvSpPr>
        <p:spPr>
          <a:xfrm>
            <a:off x="0" y="1417638"/>
            <a:ext cx="9144000" cy="544036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accent6"/>
              </a:buClr>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Clr>
                <a:schemeClr val="accent6">
                  <a:lumMod val="60000"/>
                  <a:lumOff val="40000"/>
                </a:schemeClr>
              </a:buClr>
              <a:buFont typeface="Arial"/>
              <a:buChar char="–"/>
              <a:defRPr sz="2800" kern="1200">
                <a:solidFill>
                  <a:srgbClr val="000000"/>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000000"/>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000000"/>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00000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14350" indent="-514350">
              <a:buFont typeface="+mj-lt"/>
              <a:buAutoNum type="arabicPeriod"/>
            </a:pPr>
            <a:endParaRPr lang="en-US" dirty="0" smtClean="0"/>
          </a:p>
          <a:p>
            <a:pPr marL="514350" indent="-514350">
              <a:buFont typeface="+mj-lt"/>
              <a:buAutoNum type="arabicPeriod"/>
            </a:pPr>
            <a:endParaRPr lang="en-US" dirty="0" smtClean="0"/>
          </a:p>
          <a:p>
            <a:pPr marL="514350" indent="-514350">
              <a:buFont typeface="+mj-lt"/>
              <a:buAutoNum type="arabicPeriod"/>
            </a:pPr>
            <a:endParaRPr lang="en-US" dirty="0"/>
          </a:p>
        </p:txBody>
      </p:sp>
      <p:pic>
        <p:nvPicPr>
          <p:cNvPr id="7" name="Picture 6" descr="Screen shot 2011-03-23 at 5.30.57 PM.png"/>
          <p:cNvPicPr>
            <a:picLocks noChangeAspect="1"/>
          </p:cNvPicPr>
          <p:nvPr/>
        </p:nvPicPr>
        <p:blipFill>
          <a:blip r:embed="rId3"/>
          <a:stretch>
            <a:fillRect/>
          </a:stretch>
        </p:blipFill>
        <p:spPr>
          <a:xfrm>
            <a:off x="4365625" y="857250"/>
            <a:ext cx="4216105" cy="5717733"/>
          </a:xfrm>
          <a:prstGeom prst="rect">
            <a:avLst/>
          </a:prstGeom>
        </p:spPr>
      </p:pic>
      <p:sp>
        <p:nvSpPr>
          <p:cNvPr id="4" name="Slide Number Placeholder 3"/>
          <p:cNvSpPr>
            <a:spLocks noGrp="1"/>
          </p:cNvSpPr>
          <p:nvPr>
            <p:ph type="sldNum" sz="quarter" idx="12"/>
          </p:nvPr>
        </p:nvSpPr>
        <p:spPr/>
        <p:txBody>
          <a:bodyPr/>
          <a:lstStyle/>
          <a:p>
            <a:fld id="{9F41A497-3947-1049-A80B-F2F9FE6CCEFB}" type="slidenum">
              <a:rPr lang="en-US" smtClean="0"/>
              <a:pPr/>
              <a:t>24</a:t>
            </a:fld>
            <a:endParaRPr lang="en-US"/>
          </a:p>
        </p:txBody>
      </p:sp>
    </p:spTree>
    <p:extLst>
      <p:ext uri="{BB962C8B-B14F-4D97-AF65-F5344CB8AC3E}">
        <p14:creationId xmlns:p14="http://schemas.microsoft.com/office/powerpoint/2010/main" val="40697621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Components of HWWS</a:t>
            </a:r>
            <a:br>
              <a:rPr lang="en-US" sz="4000" dirty="0" smtClean="0"/>
            </a:br>
            <a:r>
              <a:rPr lang="en-US" sz="3600" dirty="0" smtClean="0">
                <a:solidFill>
                  <a:srgbClr val="4F81BD"/>
                </a:solidFill>
              </a:rPr>
              <a:t>Technologies</a:t>
            </a:r>
            <a:endParaRPr lang="en-US" sz="3600" dirty="0"/>
          </a:p>
        </p:txBody>
      </p:sp>
      <p:sp>
        <p:nvSpPr>
          <p:cNvPr id="3" name="Content Placeholder 2"/>
          <p:cNvSpPr>
            <a:spLocks noGrp="1"/>
          </p:cNvSpPr>
          <p:nvPr>
            <p:ph idx="1"/>
          </p:nvPr>
        </p:nvSpPr>
        <p:spPr>
          <a:xfrm>
            <a:off x="406896" y="1417638"/>
            <a:ext cx="3958729" cy="4708525"/>
          </a:xfrm>
        </p:spPr>
        <p:txBody>
          <a:bodyPr>
            <a:normAutofit/>
          </a:bodyPr>
          <a:lstStyle/>
          <a:p>
            <a:pPr marL="0" indent="0">
              <a:buNone/>
            </a:pPr>
            <a:r>
              <a:rPr lang="en-US" dirty="0" smtClean="0"/>
              <a:t>Sinks</a:t>
            </a:r>
            <a:endParaRPr lang="en-US" dirty="0"/>
          </a:p>
        </p:txBody>
      </p:sp>
      <p:sp>
        <p:nvSpPr>
          <p:cNvPr id="5" name="Content Placeholder 2"/>
          <p:cNvSpPr txBox="1">
            <a:spLocks/>
          </p:cNvSpPr>
          <p:nvPr/>
        </p:nvSpPr>
        <p:spPr>
          <a:xfrm>
            <a:off x="0" y="1417638"/>
            <a:ext cx="9144000" cy="544036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accent6"/>
              </a:buClr>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Clr>
                <a:schemeClr val="accent6">
                  <a:lumMod val="60000"/>
                  <a:lumOff val="40000"/>
                </a:schemeClr>
              </a:buClr>
              <a:buFont typeface="Arial"/>
              <a:buChar char="–"/>
              <a:defRPr sz="2800" kern="1200">
                <a:solidFill>
                  <a:srgbClr val="000000"/>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000000"/>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000000"/>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00000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14350" indent="-514350">
              <a:buFont typeface="+mj-lt"/>
              <a:buAutoNum type="arabicPeriod"/>
            </a:pPr>
            <a:endParaRPr lang="en-US" dirty="0"/>
          </a:p>
        </p:txBody>
      </p:sp>
      <p:pic>
        <p:nvPicPr>
          <p:cNvPr id="6" name="Picture 5" descr="IMG_2773-74-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448" y="2125023"/>
            <a:ext cx="6350000" cy="4229100"/>
          </a:xfrm>
          <a:prstGeom prst="rect">
            <a:avLst/>
          </a:prstGeom>
        </p:spPr>
      </p:pic>
      <p:sp>
        <p:nvSpPr>
          <p:cNvPr id="4" name="Slide Number Placeholder 3"/>
          <p:cNvSpPr>
            <a:spLocks noGrp="1"/>
          </p:cNvSpPr>
          <p:nvPr>
            <p:ph type="sldNum" sz="quarter" idx="12"/>
          </p:nvPr>
        </p:nvSpPr>
        <p:spPr/>
        <p:txBody>
          <a:bodyPr/>
          <a:lstStyle/>
          <a:p>
            <a:fld id="{9F41A497-3947-1049-A80B-F2F9FE6CCEFB}" type="slidenum">
              <a:rPr lang="en-US" smtClean="0"/>
              <a:pPr/>
              <a:t>25</a:t>
            </a:fld>
            <a:endParaRPr lang="en-US"/>
          </a:p>
        </p:txBody>
      </p:sp>
    </p:spTree>
    <p:extLst>
      <p:ext uri="{BB962C8B-B14F-4D97-AF65-F5344CB8AC3E}">
        <p14:creationId xmlns:p14="http://schemas.microsoft.com/office/powerpoint/2010/main" val="37103089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Components of HWWS</a:t>
            </a:r>
            <a:br>
              <a:rPr lang="en-US" sz="4000" dirty="0" smtClean="0"/>
            </a:br>
            <a:r>
              <a:rPr lang="en-US" sz="3600" dirty="0" smtClean="0">
                <a:solidFill>
                  <a:srgbClr val="4F81BD"/>
                </a:solidFill>
              </a:rPr>
              <a:t>Technologies</a:t>
            </a:r>
            <a:endParaRPr lang="en-US" sz="3600" dirty="0"/>
          </a:p>
        </p:txBody>
      </p:sp>
      <p:sp>
        <p:nvSpPr>
          <p:cNvPr id="3" name="Content Placeholder 2"/>
          <p:cNvSpPr>
            <a:spLocks noGrp="1"/>
          </p:cNvSpPr>
          <p:nvPr>
            <p:ph idx="1"/>
          </p:nvPr>
        </p:nvSpPr>
        <p:spPr>
          <a:xfrm>
            <a:off x="317500" y="1430338"/>
            <a:ext cx="4673866" cy="4708525"/>
          </a:xfrm>
        </p:spPr>
        <p:txBody>
          <a:bodyPr>
            <a:normAutofit/>
          </a:bodyPr>
          <a:lstStyle/>
          <a:p>
            <a:r>
              <a:rPr lang="en-US" dirty="0" smtClean="0"/>
              <a:t>Plastic buckets</a:t>
            </a:r>
          </a:p>
          <a:p>
            <a:endParaRPr lang="en-US" dirty="0"/>
          </a:p>
          <a:p>
            <a:r>
              <a:rPr lang="en-US" dirty="0" smtClean="0"/>
              <a:t>While culturally appropriate in Mali, can not be used alone</a:t>
            </a:r>
            <a:endParaRPr lang="en-US" dirty="0"/>
          </a:p>
        </p:txBody>
      </p:sp>
      <p:sp>
        <p:nvSpPr>
          <p:cNvPr id="5" name="Content Placeholder 2"/>
          <p:cNvSpPr txBox="1">
            <a:spLocks/>
          </p:cNvSpPr>
          <p:nvPr/>
        </p:nvSpPr>
        <p:spPr>
          <a:xfrm>
            <a:off x="0" y="1417638"/>
            <a:ext cx="9144000" cy="544036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accent6"/>
              </a:buClr>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Clr>
                <a:schemeClr val="accent6">
                  <a:lumMod val="60000"/>
                  <a:lumOff val="40000"/>
                </a:schemeClr>
              </a:buClr>
              <a:buFont typeface="Arial"/>
              <a:buChar char="–"/>
              <a:defRPr sz="2800" kern="1200">
                <a:solidFill>
                  <a:srgbClr val="000000"/>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000000"/>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000000"/>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00000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14350" indent="-514350">
              <a:buFont typeface="+mj-lt"/>
              <a:buAutoNum type="arabicPeriod"/>
            </a:pPr>
            <a:endParaRPr lang="en-US" dirty="0" smtClean="0"/>
          </a:p>
          <a:p>
            <a:pPr marL="514350" indent="-514350">
              <a:buFont typeface="+mj-lt"/>
              <a:buAutoNum type="arabicPeriod"/>
            </a:pPr>
            <a:endParaRPr lang="en-US" dirty="0" smtClean="0"/>
          </a:p>
          <a:p>
            <a:pPr marL="514350" indent="-514350">
              <a:buFont typeface="+mj-lt"/>
              <a:buAutoNum type="arabicPeriod"/>
            </a:pPr>
            <a:endParaRPr lang="en-US" dirty="0"/>
          </a:p>
        </p:txBody>
      </p:sp>
      <p:pic>
        <p:nvPicPr>
          <p:cNvPr id="7" name="Picture 6" descr="Mali-293-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1366" y="684209"/>
            <a:ext cx="3959828" cy="5945687"/>
          </a:xfrm>
          <a:prstGeom prst="rect">
            <a:avLst/>
          </a:prstGeom>
        </p:spPr>
      </p:pic>
      <p:sp>
        <p:nvSpPr>
          <p:cNvPr id="4" name="Slide Number Placeholder 3"/>
          <p:cNvSpPr>
            <a:spLocks noGrp="1"/>
          </p:cNvSpPr>
          <p:nvPr>
            <p:ph type="sldNum" sz="quarter" idx="12"/>
          </p:nvPr>
        </p:nvSpPr>
        <p:spPr/>
        <p:txBody>
          <a:bodyPr/>
          <a:lstStyle/>
          <a:p>
            <a:fld id="{9F41A497-3947-1049-A80B-F2F9FE6CCEFB}" type="slidenum">
              <a:rPr lang="en-US" smtClean="0"/>
              <a:pPr/>
              <a:t>26</a:t>
            </a:fld>
            <a:endParaRPr lang="en-US"/>
          </a:p>
        </p:txBody>
      </p:sp>
    </p:spTree>
    <p:extLst>
      <p:ext uri="{BB962C8B-B14F-4D97-AF65-F5344CB8AC3E}">
        <p14:creationId xmlns:p14="http://schemas.microsoft.com/office/powerpoint/2010/main" val="31448587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Components of HWWS</a:t>
            </a:r>
            <a:br>
              <a:rPr lang="en-US" sz="4000" dirty="0" smtClean="0"/>
            </a:br>
            <a:r>
              <a:rPr lang="en-US" sz="3600" dirty="0" smtClean="0">
                <a:solidFill>
                  <a:srgbClr val="4F81BD"/>
                </a:solidFill>
              </a:rPr>
              <a:t>Technologies</a:t>
            </a:r>
            <a:endParaRPr lang="en-US" sz="3600" dirty="0"/>
          </a:p>
        </p:txBody>
      </p:sp>
      <p:sp>
        <p:nvSpPr>
          <p:cNvPr id="3" name="Content Placeholder 2"/>
          <p:cNvSpPr>
            <a:spLocks noGrp="1"/>
          </p:cNvSpPr>
          <p:nvPr>
            <p:ph idx="1"/>
          </p:nvPr>
        </p:nvSpPr>
        <p:spPr>
          <a:xfrm>
            <a:off x="0" y="1417638"/>
            <a:ext cx="7655026" cy="4708525"/>
          </a:xfrm>
        </p:spPr>
        <p:txBody>
          <a:bodyPr>
            <a:normAutofit/>
          </a:bodyPr>
          <a:lstStyle/>
          <a:p>
            <a:pPr marL="0" indent="0">
              <a:buNone/>
            </a:pPr>
            <a:r>
              <a:rPr lang="en-US" dirty="0" smtClean="0"/>
              <a:t>	Natural materials can be used</a:t>
            </a:r>
            <a:endParaRPr lang="en-US" dirty="0"/>
          </a:p>
        </p:txBody>
      </p:sp>
      <p:sp>
        <p:nvSpPr>
          <p:cNvPr id="5" name="Content Placeholder 2"/>
          <p:cNvSpPr txBox="1">
            <a:spLocks/>
          </p:cNvSpPr>
          <p:nvPr/>
        </p:nvSpPr>
        <p:spPr>
          <a:xfrm>
            <a:off x="342900" y="1417638"/>
            <a:ext cx="8801100" cy="544036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accent6"/>
              </a:buClr>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Clr>
                <a:schemeClr val="accent6">
                  <a:lumMod val="60000"/>
                  <a:lumOff val="40000"/>
                </a:schemeClr>
              </a:buClr>
              <a:buFont typeface="Arial"/>
              <a:buChar char="–"/>
              <a:defRPr sz="2800" kern="1200">
                <a:solidFill>
                  <a:srgbClr val="000000"/>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000000"/>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000000"/>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00000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14350" indent="-514350">
              <a:buFont typeface="+mj-lt"/>
              <a:buAutoNum type="arabicPeriod"/>
            </a:pPr>
            <a:endParaRPr lang="en-US" dirty="0" smtClean="0"/>
          </a:p>
          <a:p>
            <a:pPr marL="514350" indent="-514350">
              <a:buFont typeface="+mj-lt"/>
              <a:buAutoNum type="arabicPeriod"/>
            </a:pPr>
            <a:endParaRPr lang="en-US" dirty="0"/>
          </a:p>
        </p:txBody>
      </p:sp>
      <p:pic>
        <p:nvPicPr>
          <p:cNvPr id="7" name="Picture 6" descr="Ethiopia_0216-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6394" y="2324795"/>
            <a:ext cx="6350000" cy="4229100"/>
          </a:xfrm>
          <a:prstGeom prst="rect">
            <a:avLst/>
          </a:prstGeom>
        </p:spPr>
      </p:pic>
      <p:sp>
        <p:nvSpPr>
          <p:cNvPr id="4" name="Slide Number Placeholder 3"/>
          <p:cNvSpPr>
            <a:spLocks noGrp="1"/>
          </p:cNvSpPr>
          <p:nvPr>
            <p:ph type="sldNum" sz="quarter" idx="12"/>
          </p:nvPr>
        </p:nvSpPr>
        <p:spPr/>
        <p:txBody>
          <a:bodyPr/>
          <a:lstStyle/>
          <a:p>
            <a:fld id="{9F41A497-3947-1049-A80B-F2F9FE6CCEFB}" type="slidenum">
              <a:rPr lang="en-US" smtClean="0"/>
              <a:pPr/>
              <a:t>27</a:t>
            </a:fld>
            <a:endParaRPr lang="en-US"/>
          </a:p>
        </p:txBody>
      </p:sp>
    </p:spTree>
    <p:extLst>
      <p:ext uri="{BB962C8B-B14F-4D97-AF65-F5344CB8AC3E}">
        <p14:creationId xmlns:p14="http://schemas.microsoft.com/office/powerpoint/2010/main" val="21938422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Components of HWWS</a:t>
            </a:r>
            <a:br>
              <a:rPr lang="en-US" sz="4000" dirty="0" smtClean="0"/>
            </a:br>
            <a:r>
              <a:rPr lang="en-US" sz="3600" dirty="0" smtClean="0">
                <a:solidFill>
                  <a:srgbClr val="4F81BD"/>
                </a:solidFill>
              </a:rPr>
              <a:t>Technologies</a:t>
            </a:r>
            <a:endParaRPr lang="en-US" sz="3600" dirty="0"/>
          </a:p>
        </p:txBody>
      </p:sp>
      <p:sp>
        <p:nvSpPr>
          <p:cNvPr id="3" name="Content Placeholder 2"/>
          <p:cNvSpPr>
            <a:spLocks noGrp="1"/>
          </p:cNvSpPr>
          <p:nvPr>
            <p:ph idx="1"/>
          </p:nvPr>
        </p:nvSpPr>
        <p:spPr>
          <a:xfrm>
            <a:off x="203200" y="1417638"/>
            <a:ext cx="3928878" cy="4708525"/>
          </a:xfrm>
        </p:spPr>
        <p:txBody>
          <a:bodyPr>
            <a:normAutofit/>
          </a:bodyPr>
          <a:lstStyle/>
          <a:p>
            <a:r>
              <a:rPr lang="en-US" dirty="0" smtClean="0"/>
              <a:t>Taps are critical for </a:t>
            </a:r>
            <a:r>
              <a:rPr lang="en-US" dirty="0" err="1" smtClean="0"/>
              <a:t>handwasing</a:t>
            </a:r>
            <a:r>
              <a:rPr lang="en-US" dirty="0" smtClean="0"/>
              <a:t> stations: they break easily</a:t>
            </a:r>
            <a:endParaRPr lang="en-US" dirty="0"/>
          </a:p>
        </p:txBody>
      </p:sp>
      <p:sp>
        <p:nvSpPr>
          <p:cNvPr id="5" name="Content Placeholder 2"/>
          <p:cNvSpPr txBox="1">
            <a:spLocks/>
          </p:cNvSpPr>
          <p:nvPr/>
        </p:nvSpPr>
        <p:spPr>
          <a:xfrm>
            <a:off x="0" y="1417638"/>
            <a:ext cx="9144000" cy="544036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accent6"/>
              </a:buClr>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Clr>
                <a:schemeClr val="accent6">
                  <a:lumMod val="60000"/>
                  <a:lumOff val="40000"/>
                </a:schemeClr>
              </a:buClr>
              <a:buFont typeface="Arial"/>
              <a:buChar char="–"/>
              <a:defRPr sz="2800" kern="1200">
                <a:solidFill>
                  <a:srgbClr val="000000"/>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000000"/>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000000"/>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00000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14350" indent="-514350">
              <a:buFont typeface="+mj-lt"/>
              <a:buAutoNum type="arabicPeriod"/>
            </a:pPr>
            <a:endParaRPr lang="en-US" dirty="0" smtClean="0"/>
          </a:p>
          <a:p>
            <a:pPr marL="514350" indent="-514350">
              <a:buFont typeface="+mj-lt"/>
              <a:buAutoNum type="arabicPeriod"/>
            </a:pPr>
            <a:endParaRPr lang="en-US" dirty="0" smtClean="0"/>
          </a:p>
          <a:p>
            <a:pPr marL="514350" indent="-514350">
              <a:buFont typeface="+mj-lt"/>
              <a:buAutoNum type="arabicPeriod"/>
            </a:pPr>
            <a:endParaRPr lang="en-US" dirty="0"/>
          </a:p>
        </p:txBody>
      </p:sp>
      <p:pic>
        <p:nvPicPr>
          <p:cNvPr id="7" name="Picture 6" descr="Mali-203-1-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6466" y="761999"/>
            <a:ext cx="4013632" cy="6026475"/>
          </a:xfrm>
          <a:prstGeom prst="rect">
            <a:avLst/>
          </a:prstGeom>
        </p:spPr>
      </p:pic>
      <p:sp>
        <p:nvSpPr>
          <p:cNvPr id="4" name="Slide Number Placeholder 3"/>
          <p:cNvSpPr>
            <a:spLocks noGrp="1"/>
          </p:cNvSpPr>
          <p:nvPr>
            <p:ph type="sldNum" sz="quarter" idx="12"/>
          </p:nvPr>
        </p:nvSpPr>
        <p:spPr/>
        <p:txBody>
          <a:bodyPr/>
          <a:lstStyle/>
          <a:p>
            <a:fld id="{9F41A497-3947-1049-A80B-F2F9FE6CCEFB}" type="slidenum">
              <a:rPr lang="en-US" smtClean="0"/>
              <a:pPr/>
              <a:t>28</a:t>
            </a:fld>
            <a:endParaRPr lang="en-US"/>
          </a:p>
        </p:txBody>
      </p:sp>
    </p:spTree>
    <p:extLst>
      <p:ext uri="{BB962C8B-B14F-4D97-AF65-F5344CB8AC3E}">
        <p14:creationId xmlns:p14="http://schemas.microsoft.com/office/powerpoint/2010/main" val="6378651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Components of HWWS</a:t>
            </a:r>
            <a:br>
              <a:rPr lang="en-US" sz="4000" dirty="0" smtClean="0"/>
            </a:br>
            <a:r>
              <a:rPr lang="en-US" sz="3600" dirty="0" smtClean="0">
                <a:solidFill>
                  <a:srgbClr val="4F81BD"/>
                </a:solidFill>
              </a:rPr>
              <a:t>Technologies</a:t>
            </a:r>
            <a:endParaRPr lang="en-US" sz="3600" dirty="0"/>
          </a:p>
        </p:txBody>
      </p:sp>
      <p:sp>
        <p:nvSpPr>
          <p:cNvPr id="3" name="Content Placeholder 2"/>
          <p:cNvSpPr>
            <a:spLocks noGrp="1"/>
          </p:cNvSpPr>
          <p:nvPr>
            <p:ph idx="1"/>
          </p:nvPr>
        </p:nvSpPr>
        <p:spPr>
          <a:xfrm>
            <a:off x="304800" y="1417638"/>
            <a:ext cx="8548559" cy="2195837"/>
          </a:xfrm>
        </p:spPr>
        <p:txBody>
          <a:bodyPr>
            <a:normAutofit/>
          </a:bodyPr>
          <a:lstStyle/>
          <a:p>
            <a:r>
              <a:rPr lang="en-US" dirty="0" err="1" smtClean="0"/>
              <a:t>Handwashing</a:t>
            </a:r>
            <a:r>
              <a:rPr lang="en-US" dirty="0" smtClean="0"/>
              <a:t> stations should always be available near toilets</a:t>
            </a:r>
          </a:p>
          <a:p>
            <a:endParaRPr lang="en-US" dirty="0"/>
          </a:p>
        </p:txBody>
      </p:sp>
      <p:sp>
        <p:nvSpPr>
          <p:cNvPr id="5" name="Content Placeholder 2"/>
          <p:cNvSpPr txBox="1">
            <a:spLocks/>
          </p:cNvSpPr>
          <p:nvPr/>
        </p:nvSpPr>
        <p:spPr>
          <a:xfrm>
            <a:off x="0" y="1417638"/>
            <a:ext cx="9144000" cy="544036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accent6"/>
              </a:buClr>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Clr>
                <a:schemeClr val="accent6">
                  <a:lumMod val="60000"/>
                  <a:lumOff val="40000"/>
                </a:schemeClr>
              </a:buClr>
              <a:buFont typeface="Arial"/>
              <a:buChar char="–"/>
              <a:defRPr sz="2800" kern="1200">
                <a:solidFill>
                  <a:srgbClr val="000000"/>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000000"/>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000000"/>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00000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14350" indent="-514350">
              <a:buFont typeface="+mj-lt"/>
              <a:buAutoNum type="arabicPeriod"/>
            </a:pPr>
            <a:endParaRPr lang="en-US" dirty="0" smtClean="0"/>
          </a:p>
          <a:p>
            <a:pPr marL="514350" indent="-514350">
              <a:buFont typeface="+mj-lt"/>
              <a:buAutoNum type="arabicPeriod"/>
            </a:pPr>
            <a:endParaRPr lang="en-US" dirty="0" smtClean="0"/>
          </a:p>
          <a:p>
            <a:pPr marL="514350" indent="-514350">
              <a:buFont typeface="+mj-lt"/>
              <a:buAutoNum type="arabicPeriod"/>
            </a:pPr>
            <a:endParaRPr lang="en-US" dirty="0"/>
          </a:p>
        </p:txBody>
      </p:sp>
      <p:pic>
        <p:nvPicPr>
          <p:cNvPr id="4" name="Picture 3" descr="Mali-217-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4279" y="2396350"/>
            <a:ext cx="6350000" cy="4229100"/>
          </a:xfrm>
          <a:prstGeom prst="rect">
            <a:avLst/>
          </a:prstGeom>
        </p:spPr>
      </p:pic>
      <p:sp>
        <p:nvSpPr>
          <p:cNvPr id="6" name="Slide Number Placeholder 5"/>
          <p:cNvSpPr>
            <a:spLocks noGrp="1"/>
          </p:cNvSpPr>
          <p:nvPr>
            <p:ph type="sldNum" sz="quarter" idx="12"/>
          </p:nvPr>
        </p:nvSpPr>
        <p:spPr/>
        <p:txBody>
          <a:bodyPr/>
          <a:lstStyle/>
          <a:p>
            <a:fld id="{9F41A497-3947-1049-A80B-F2F9FE6CCEFB}" type="slidenum">
              <a:rPr lang="en-US" smtClean="0"/>
              <a:pPr/>
              <a:t>29</a:t>
            </a:fld>
            <a:endParaRPr lang="en-US"/>
          </a:p>
        </p:txBody>
      </p:sp>
    </p:spTree>
    <p:extLst>
      <p:ext uri="{BB962C8B-B14F-4D97-AF65-F5344CB8AC3E}">
        <p14:creationId xmlns:p14="http://schemas.microsoft.com/office/powerpoint/2010/main" val="41017596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044" y="0"/>
            <a:ext cx="8985956" cy="1417638"/>
          </a:xfrm>
        </p:spPr>
        <p:txBody>
          <a:bodyPr>
            <a:normAutofit fontScale="90000"/>
          </a:bodyPr>
          <a:lstStyle/>
          <a:p>
            <a:r>
              <a:rPr lang="en-US" sz="4000" dirty="0" smtClean="0"/>
              <a:t>Design, delivery and M&amp;E for HWWS programs</a:t>
            </a:r>
            <a:br>
              <a:rPr lang="en-US" sz="4000" dirty="0" smtClean="0"/>
            </a:br>
            <a:r>
              <a:rPr lang="en-US" sz="3600" dirty="0" smtClean="0">
                <a:solidFill>
                  <a:srgbClr val="4F81BD"/>
                </a:solidFill>
              </a:rPr>
              <a:t>What we will cover and not cover!</a:t>
            </a:r>
            <a:endParaRPr lang="en-US" sz="3600" dirty="0"/>
          </a:p>
        </p:txBody>
      </p:sp>
      <p:sp>
        <p:nvSpPr>
          <p:cNvPr id="3" name="Content Placeholder 2"/>
          <p:cNvSpPr>
            <a:spLocks noGrp="1"/>
          </p:cNvSpPr>
          <p:nvPr>
            <p:ph idx="1"/>
          </p:nvPr>
        </p:nvSpPr>
        <p:spPr>
          <a:xfrm>
            <a:off x="158044" y="1417638"/>
            <a:ext cx="8985956" cy="5303837"/>
          </a:xfrm>
        </p:spPr>
        <p:txBody>
          <a:bodyPr>
            <a:normAutofit lnSpcReduction="10000"/>
          </a:bodyPr>
          <a:lstStyle/>
          <a:p>
            <a:r>
              <a:rPr lang="en-US" dirty="0" smtClean="0"/>
              <a:t>We will cover </a:t>
            </a:r>
          </a:p>
          <a:p>
            <a:pPr lvl="1"/>
            <a:r>
              <a:rPr lang="en-US" dirty="0"/>
              <a:t>C</a:t>
            </a:r>
            <a:r>
              <a:rPr lang="en-US" dirty="0" smtClean="0"/>
              <a:t>ommunity- and school-based HW promotion</a:t>
            </a:r>
          </a:p>
          <a:p>
            <a:pPr lvl="1"/>
            <a:r>
              <a:rPr lang="en-US" dirty="0" smtClean="0"/>
              <a:t>Marketing and social marketing</a:t>
            </a:r>
          </a:p>
          <a:p>
            <a:pPr lvl="1"/>
            <a:r>
              <a:rPr lang="en-US" dirty="0" smtClean="0"/>
              <a:t>private sector approaches</a:t>
            </a:r>
          </a:p>
          <a:p>
            <a:pPr lvl="1"/>
            <a:r>
              <a:rPr lang="en-US" dirty="0" smtClean="0"/>
              <a:t>Government, NGO and community led-approaches</a:t>
            </a:r>
          </a:p>
          <a:p>
            <a:pPr lvl="1"/>
            <a:r>
              <a:rPr lang="en-US" dirty="0" smtClean="0"/>
              <a:t>Approaches for low- and middle-income settings</a:t>
            </a:r>
          </a:p>
          <a:p>
            <a:endParaRPr lang="en-US" dirty="0"/>
          </a:p>
          <a:p>
            <a:r>
              <a:rPr lang="en-US" dirty="0" smtClean="0"/>
              <a:t>We will </a:t>
            </a:r>
            <a:r>
              <a:rPr lang="en-US" i="1" dirty="0" smtClean="0"/>
              <a:t>not</a:t>
            </a:r>
            <a:r>
              <a:rPr lang="en-US" dirty="0" smtClean="0"/>
              <a:t> cover </a:t>
            </a:r>
          </a:p>
          <a:p>
            <a:pPr lvl="1"/>
            <a:r>
              <a:rPr lang="en-US" dirty="0"/>
              <a:t>H</a:t>
            </a:r>
            <a:r>
              <a:rPr lang="en-US" dirty="0" smtClean="0"/>
              <a:t>ealth facility-based programs focused on patient care</a:t>
            </a:r>
          </a:p>
          <a:p>
            <a:pPr lvl="1"/>
            <a:r>
              <a:rPr lang="en-US" dirty="0" smtClean="0"/>
              <a:t>Approaches for the global North</a:t>
            </a:r>
          </a:p>
          <a:p>
            <a:pPr marL="514350" indent="-514350">
              <a:buFont typeface="+mj-lt"/>
              <a:buAutoNum type="arabicPeriod"/>
            </a:pPr>
            <a:endParaRPr lang="en-US" dirty="0"/>
          </a:p>
        </p:txBody>
      </p:sp>
      <p:sp>
        <p:nvSpPr>
          <p:cNvPr id="4" name="Slide Number Placeholder 3"/>
          <p:cNvSpPr>
            <a:spLocks noGrp="1"/>
          </p:cNvSpPr>
          <p:nvPr>
            <p:ph type="sldNum" sz="quarter" idx="12"/>
          </p:nvPr>
        </p:nvSpPr>
        <p:spPr/>
        <p:txBody>
          <a:bodyPr/>
          <a:lstStyle/>
          <a:p>
            <a:fld id="{9F41A497-3947-1049-A80B-F2F9FE6CCEFB}" type="slidenum">
              <a:rPr lang="en-US" smtClean="0"/>
              <a:pPr/>
              <a:t>3</a:t>
            </a:fld>
            <a:endParaRPr lang="en-US"/>
          </a:p>
        </p:txBody>
      </p:sp>
      <p:sp>
        <p:nvSpPr>
          <p:cNvPr id="5" name="Frame 4"/>
          <p:cNvSpPr/>
          <p:nvPr/>
        </p:nvSpPr>
        <p:spPr>
          <a:xfrm>
            <a:off x="0" y="0"/>
            <a:ext cx="9144000" cy="6858000"/>
          </a:xfrm>
          <a:prstGeom prst="frame">
            <a:avLst>
              <a:gd name="adj1" fmla="val 2130"/>
            </a:avLst>
          </a:prstGeom>
          <a:solidFill>
            <a:srgbClr val="5472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0006791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Components of HWWS</a:t>
            </a:r>
            <a:br>
              <a:rPr lang="en-US" sz="4000" dirty="0" smtClean="0"/>
            </a:br>
            <a:r>
              <a:rPr lang="en-US" sz="4000" dirty="0" smtClean="0">
                <a:solidFill>
                  <a:srgbClr val="4F81BD"/>
                </a:solidFill>
              </a:rPr>
              <a:t>Promotional material</a:t>
            </a:r>
            <a:endParaRPr lang="en-US" sz="3600" dirty="0"/>
          </a:p>
        </p:txBody>
      </p:sp>
      <p:sp>
        <p:nvSpPr>
          <p:cNvPr id="3" name="Content Placeholder 2"/>
          <p:cNvSpPr>
            <a:spLocks noGrp="1"/>
          </p:cNvSpPr>
          <p:nvPr>
            <p:ph idx="1"/>
          </p:nvPr>
        </p:nvSpPr>
        <p:spPr>
          <a:xfrm>
            <a:off x="406400" y="1417638"/>
            <a:ext cx="8446959" cy="2195837"/>
          </a:xfrm>
        </p:spPr>
        <p:txBody>
          <a:bodyPr>
            <a:normAutofit/>
          </a:bodyPr>
          <a:lstStyle/>
          <a:p>
            <a:r>
              <a:rPr lang="en-US" dirty="0" smtClean="0"/>
              <a:t>Promotional messaging needs to be:</a:t>
            </a:r>
          </a:p>
          <a:p>
            <a:endParaRPr lang="en-US" dirty="0"/>
          </a:p>
        </p:txBody>
      </p:sp>
      <p:sp>
        <p:nvSpPr>
          <p:cNvPr id="5" name="Content Placeholder 2"/>
          <p:cNvSpPr txBox="1">
            <a:spLocks/>
          </p:cNvSpPr>
          <p:nvPr/>
        </p:nvSpPr>
        <p:spPr>
          <a:xfrm>
            <a:off x="406400" y="1417638"/>
            <a:ext cx="8940800" cy="544036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accent6"/>
              </a:buClr>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Clr>
                <a:schemeClr val="accent6">
                  <a:lumMod val="60000"/>
                  <a:lumOff val="40000"/>
                </a:schemeClr>
              </a:buClr>
              <a:buFont typeface="Arial"/>
              <a:buChar char="–"/>
              <a:defRPr sz="2800" kern="1200">
                <a:solidFill>
                  <a:srgbClr val="000000"/>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000000"/>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000000"/>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00000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14350" indent="-514350">
              <a:buFont typeface="+mj-lt"/>
              <a:buAutoNum type="arabicPeriod"/>
            </a:pPr>
            <a:endParaRPr lang="en-US" dirty="0" smtClean="0"/>
          </a:p>
          <a:p>
            <a:pPr marL="514350" indent="-514350">
              <a:buFont typeface="+mj-lt"/>
              <a:buAutoNum type="arabicPeriod"/>
            </a:pPr>
            <a:endParaRPr lang="en-US" dirty="0" smtClean="0"/>
          </a:p>
          <a:p>
            <a:pPr marL="514350" indent="-514350">
              <a:buFont typeface="+mj-lt"/>
              <a:buAutoNum type="arabicPeriod"/>
            </a:pPr>
            <a:endParaRPr lang="en-US" dirty="0"/>
          </a:p>
        </p:txBody>
      </p:sp>
      <p:pic>
        <p:nvPicPr>
          <p:cNvPr id="7" name="Picture 6" descr="20091015-IMG_6570-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780" y="2092245"/>
            <a:ext cx="4828047" cy="3215479"/>
          </a:xfrm>
          <a:prstGeom prst="rect">
            <a:avLst/>
          </a:prstGeom>
        </p:spPr>
      </p:pic>
      <p:sp>
        <p:nvSpPr>
          <p:cNvPr id="4" name="Slide Number Placeholder 3"/>
          <p:cNvSpPr>
            <a:spLocks noGrp="1"/>
          </p:cNvSpPr>
          <p:nvPr>
            <p:ph type="sldNum" sz="quarter" idx="12"/>
          </p:nvPr>
        </p:nvSpPr>
        <p:spPr/>
        <p:txBody>
          <a:bodyPr/>
          <a:lstStyle/>
          <a:p>
            <a:fld id="{9F41A497-3947-1049-A80B-F2F9FE6CCEFB}" type="slidenum">
              <a:rPr lang="en-US" smtClean="0"/>
              <a:pPr/>
              <a:t>30</a:t>
            </a:fld>
            <a:endParaRPr lang="en-US"/>
          </a:p>
        </p:txBody>
      </p:sp>
      <p:sp>
        <p:nvSpPr>
          <p:cNvPr id="6" name="TextBox 5"/>
          <p:cNvSpPr txBox="1"/>
          <p:nvPr/>
        </p:nvSpPr>
        <p:spPr>
          <a:xfrm>
            <a:off x="5370787" y="2186649"/>
            <a:ext cx="3316014" cy="3139321"/>
          </a:xfrm>
          <a:prstGeom prst="rect">
            <a:avLst/>
          </a:prstGeom>
          <a:noFill/>
        </p:spPr>
        <p:txBody>
          <a:bodyPr wrap="square" rtlCol="0">
            <a:spAutoFit/>
          </a:bodyPr>
          <a:lstStyle/>
          <a:p>
            <a:pPr marL="342900" indent="-342900">
              <a:buClr>
                <a:schemeClr val="accent6"/>
              </a:buClr>
              <a:buFont typeface="Arial" panose="020B0604020202020204" pitchFamily="34" charset="0"/>
              <a:buChar char="•"/>
            </a:pPr>
            <a:r>
              <a:rPr lang="en-US" sz="2400" dirty="0" smtClean="0"/>
              <a:t>Culturally </a:t>
            </a:r>
            <a:r>
              <a:rPr lang="en-US" sz="2400" dirty="0"/>
              <a:t>appropriate</a:t>
            </a:r>
          </a:p>
          <a:p>
            <a:pPr marL="342900" indent="-342900">
              <a:buClr>
                <a:schemeClr val="accent6"/>
              </a:buClr>
              <a:buFont typeface="Arial" panose="020B0604020202020204" pitchFamily="34" charset="0"/>
              <a:buChar char="•"/>
            </a:pPr>
            <a:r>
              <a:rPr lang="en-US" sz="2400" dirty="0"/>
              <a:t>Age appropriate</a:t>
            </a:r>
          </a:p>
          <a:p>
            <a:pPr marL="342900" indent="-342900">
              <a:buClr>
                <a:schemeClr val="accent6"/>
              </a:buClr>
              <a:buFont typeface="Arial" panose="020B0604020202020204" pitchFamily="34" charset="0"/>
              <a:buChar char="•"/>
            </a:pPr>
            <a:r>
              <a:rPr lang="en-US" sz="2400" dirty="0"/>
              <a:t>Geared towards the right level of literacy</a:t>
            </a:r>
          </a:p>
          <a:p>
            <a:pPr marL="342900" indent="-342900">
              <a:buClr>
                <a:schemeClr val="accent6"/>
              </a:buClr>
              <a:buFont typeface="Arial" panose="020B0604020202020204" pitchFamily="34" charset="0"/>
              <a:buChar char="•"/>
            </a:pPr>
            <a:r>
              <a:rPr lang="en-US" sz="2400" dirty="0"/>
              <a:t>HW </a:t>
            </a:r>
            <a:r>
              <a:rPr lang="en-US" sz="2400" dirty="0" smtClean="0"/>
              <a:t>positive! </a:t>
            </a:r>
            <a:r>
              <a:rPr lang="en-US" sz="2000" dirty="0" smtClean="0"/>
              <a:t>(Fear is a poor motivator for behavior change when it comes to HWWS)</a:t>
            </a:r>
          </a:p>
          <a:p>
            <a:endParaRPr lang="en-US" dirty="0"/>
          </a:p>
        </p:txBody>
      </p:sp>
    </p:spTree>
    <p:extLst>
      <p:ext uri="{BB962C8B-B14F-4D97-AF65-F5344CB8AC3E}">
        <p14:creationId xmlns:p14="http://schemas.microsoft.com/office/powerpoint/2010/main" val="35626251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Components of HWWS</a:t>
            </a:r>
            <a:br>
              <a:rPr lang="en-US" sz="4000" dirty="0" smtClean="0"/>
            </a:br>
            <a:r>
              <a:rPr lang="en-US" sz="3600" dirty="0" smtClean="0">
                <a:solidFill>
                  <a:srgbClr val="4F81BD"/>
                </a:solidFill>
              </a:rPr>
              <a:t>Targeting your population</a:t>
            </a:r>
            <a:endParaRPr lang="en-US" sz="3600" dirty="0"/>
          </a:p>
        </p:txBody>
      </p:sp>
      <p:sp>
        <p:nvSpPr>
          <p:cNvPr id="3" name="Content Placeholder 2"/>
          <p:cNvSpPr>
            <a:spLocks noGrp="1"/>
          </p:cNvSpPr>
          <p:nvPr>
            <p:ph idx="1"/>
          </p:nvPr>
        </p:nvSpPr>
        <p:spPr>
          <a:xfrm>
            <a:off x="203200" y="1417638"/>
            <a:ext cx="8650159" cy="2195837"/>
          </a:xfrm>
        </p:spPr>
        <p:txBody>
          <a:bodyPr>
            <a:normAutofit/>
          </a:bodyPr>
          <a:lstStyle/>
          <a:p>
            <a:r>
              <a:rPr lang="en-US" dirty="0" smtClean="0"/>
              <a:t>It’s never to early to be exposed to messages</a:t>
            </a:r>
          </a:p>
          <a:p>
            <a:endParaRPr lang="en-US" dirty="0"/>
          </a:p>
        </p:txBody>
      </p:sp>
      <p:sp>
        <p:nvSpPr>
          <p:cNvPr id="5" name="Content Placeholder 2"/>
          <p:cNvSpPr txBox="1">
            <a:spLocks/>
          </p:cNvSpPr>
          <p:nvPr/>
        </p:nvSpPr>
        <p:spPr>
          <a:xfrm>
            <a:off x="0" y="1417638"/>
            <a:ext cx="9144000" cy="544036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accent6"/>
              </a:buClr>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Clr>
                <a:schemeClr val="accent6">
                  <a:lumMod val="60000"/>
                  <a:lumOff val="40000"/>
                </a:schemeClr>
              </a:buClr>
              <a:buFont typeface="Arial"/>
              <a:buChar char="–"/>
              <a:defRPr sz="2800" kern="1200">
                <a:solidFill>
                  <a:srgbClr val="000000"/>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000000"/>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000000"/>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00000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14350" indent="-514350">
              <a:buFont typeface="+mj-lt"/>
              <a:buAutoNum type="arabicPeriod"/>
            </a:pPr>
            <a:endParaRPr lang="en-US" dirty="0" smtClean="0"/>
          </a:p>
          <a:p>
            <a:pPr marL="514350" indent="-514350">
              <a:buFont typeface="+mj-lt"/>
              <a:buAutoNum type="arabicPeriod"/>
            </a:pPr>
            <a:endParaRPr lang="en-US" dirty="0" smtClean="0"/>
          </a:p>
          <a:p>
            <a:pPr marL="514350" indent="-514350">
              <a:buFont typeface="+mj-lt"/>
              <a:buAutoNum type="arabicPeriod"/>
            </a:pPr>
            <a:endParaRPr lang="en-US" dirty="0"/>
          </a:p>
        </p:txBody>
      </p:sp>
      <p:pic>
        <p:nvPicPr>
          <p:cNvPr id="7" name="Picture 6" descr="20091015-IMG_6580-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2737" y="2289018"/>
            <a:ext cx="6350000" cy="4229100"/>
          </a:xfrm>
          <a:prstGeom prst="rect">
            <a:avLst/>
          </a:prstGeom>
        </p:spPr>
      </p:pic>
      <p:sp>
        <p:nvSpPr>
          <p:cNvPr id="4" name="Slide Number Placeholder 3"/>
          <p:cNvSpPr>
            <a:spLocks noGrp="1"/>
          </p:cNvSpPr>
          <p:nvPr>
            <p:ph type="sldNum" sz="quarter" idx="12"/>
          </p:nvPr>
        </p:nvSpPr>
        <p:spPr/>
        <p:txBody>
          <a:bodyPr/>
          <a:lstStyle/>
          <a:p>
            <a:fld id="{9F41A497-3947-1049-A80B-F2F9FE6CCEFB}" type="slidenum">
              <a:rPr lang="en-US" smtClean="0"/>
              <a:pPr/>
              <a:t>31</a:t>
            </a:fld>
            <a:endParaRPr lang="en-US"/>
          </a:p>
        </p:txBody>
      </p:sp>
    </p:spTree>
    <p:extLst>
      <p:ext uri="{BB962C8B-B14F-4D97-AF65-F5344CB8AC3E}">
        <p14:creationId xmlns:p14="http://schemas.microsoft.com/office/powerpoint/2010/main" val="36730367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Components of HWWS</a:t>
            </a:r>
            <a:br>
              <a:rPr lang="en-US" dirty="0"/>
            </a:br>
            <a:r>
              <a:rPr lang="en-US" sz="4000" dirty="0" smtClean="0">
                <a:solidFill>
                  <a:srgbClr val="4F81BD"/>
                </a:solidFill>
              </a:rPr>
              <a:t>Considerations</a:t>
            </a:r>
            <a:endParaRPr lang="en-US" dirty="0"/>
          </a:p>
        </p:txBody>
      </p:sp>
      <p:sp>
        <p:nvSpPr>
          <p:cNvPr id="3" name="Content Placeholder 2"/>
          <p:cNvSpPr>
            <a:spLocks noGrp="1"/>
          </p:cNvSpPr>
          <p:nvPr>
            <p:ph idx="1"/>
          </p:nvPr>
        </p:nvSpPr>
        <p:spPr>
          <a:xfrm>
            <a:off x="203200" y="1430338"/>
            <a:ext cx="8940800" cy="5440362"/>
          </a:xfrm>
        </p:spPr>
        <p:txBody>
          <a:bodyPr>
            <a:normAutofit/>
          </a:bodyPr>
          <a:lstStyle/>
          <a:p>
            <a:pPr marL="514350" indent="-514350">
              <a:buFont typeface="+mj-lt"/>
              <a:buAutoNum type="arabicPeriod"/>
            </a:pPr>
            <a:r>
              <a:rPr lang="en-US" sz="3200" dirty="0" smtClean="0"/>
              <a:t>Current conditions</a:t>
            </a:r>
          </a:p>
          <a:p>
            <a:pPr marL="914400" lvl="1" indent="-514350"/>
            <a:r>
              <a:rPr lang="en-US" sz="2800" dirty="0" smtClean="0"/>
              <a:t>Water availability, reliability, and distance</a:t>
            </a:r>
          </a:p>
          <a:p>
            <a:pPr marL="514350" indent="-514350">
              <a:buFont typeface="+mj-lt"/>
              <a:buAutoNum type="arabicPeriod"/>
            </a:pPr>
            <a:r>
              <a:rPr lang="en-US" sz="3200" dirty="0" smtClean="0"/>
              <a:t>Costs </a:t>
            </a:r>
          </a:p>
          <a:p>
            <a:pPr marL="514350" indent="-514350">
              <a:buFont typeface="+mj-lt"/>
              <a:buAutoNum type="arabicPeriod"/>
            </a:pPr>
            <a:r>
              <a:rPr lang="en-US" sz="3200" dirty="0" smtClean="0"/>
              <a:t>Supply chain and </a:t>
            </a:r>
            <a:r>
              <a:rPr lang="en-US" dirty="0" smtClean="0"/>
              <a:t>availability of soap</a:t>
            </a:r>
          </a:p>
          <a:p>
            <a:pPr marL="514350" indent="-514350">
              <a:buFont typeface="+mj-lt"/>
              <a:buAutoNum type="arabicPeriod"/>
            </a:pPr>
            <a:r>
              <a:rPr lang="en-US" sz="3200" dirty="0" smtClean="0"/>
              <a:t>Sustainability of behavior change</a:t>
            </a:r>
          </a:p>
          <a:p>
            <a:pPr marL="514350" indent="-514350">
              <a:buFont typeface="+mj-lt"/>
              <a:buAutoNum type="arabicPeriod"/>
            </a:pPr>
            <a:r>
              <a:rPr lang="en-US" sz="3200" dirty="0" smtClean="0"/>
              <a:t>Appropriateness for target users</a:t>
            </a:r>
          </a:p>
          <a:p>
            <a:pPr marL="914400" lvl="1" indent="-514350"/>
            <a:r>
              <a:rPr lang="en-US" sz="2800" dirty="0" smtClean="0"/>
              <a:t>Age, literacy, rural/urban, </a:t>
            </a:r>
            <a:r>
              <a:rPr lang="en-US" sz="2800" dirty="0" err="1" smtClean="0"/>
              <a:t>etc</a:t>
            </a:r>
            <a:endParaRPr lang="en-US" sz="2800" dirty="0" smtClean="0"/>
          </a:p>
          <a:p>
            <a:pPr marL="514350" indent="-514350">
              <a:buFont typeface="+mj-lt"/>
              <a:buAutoNum type="arabicPeriod"/>
            </a:pPr>
            <a:r>
              <a:rPr lang="en-US" sz="3200" dirty="0" smtClean="0"/>
              <a:t>Path to scale</a:t>
            </a:r>
          </a:p>
          <a:p>
            <a:pPr marL="914400" lvl="1" indent="-514350"/>
            <a:endParaRPr lang="en-US" sz="2800" dirty="0" smtClean="0"/>
          </a:p>
        </p:txBody>
      </p:sp>
      <p:sp>
        <p:nvSpPr>
          <p:cNvPr id="4" name="Slide Number Placeholder 3"/>
          <p:cNvSpPr>
            <a:spLocks noGrp="1"/>
          </p:cNvSpPr>
          <p:nvPr>
            <p:ph type="sldNum" sz="quarter" idx="12"/>
          </p:nvPr>
        </p:nvSpPr>
        <p:spPr/>
        <p:txBody>
          <a:bodyPr/>
          <a:lstStyle/>
          <a:p>
            <a:fld id="{9F41A497-3947-1049-A80B-F2F9FE6CCEFB}" type="slidenum">
              <a:rPr lang="en-US" smtClean="0"/>
              <a:pPr/>
              <a:t>32</a:t>
            </a:fld>
            <a:endParaRPr lang="en-US"/>
          </a:p>
        </p:txBody>
      </p:sp>
    </p:spTree>
    <p:extLst>
      <p:ext uri="{BB962C8B-B14F-4D97-AF65-F5344CB8AC3E}">
        <p14:creationId xmlns:p14="http://schemas.microsoft.com/office/powerpoint/2010/main" val="219087779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dirty="0" smtClean="0"/>
              <a:t>Components of HWWS</a:t>
            </a:r>
            <a:endParaRPr lang="en-US" dirty="0"/>
          </a:p>
        </p:txBody>
      </p:sp>
      <p:sp>
        <p:nvSpPr>
          <p:cNvPr id="3" name="Content Placeholder 2"/>
          <p:cNvSpPr>
            <a:spLocks noGrp="1"/>
          </p:cNvSpPr>
          <p:nvPr>
            <p:ph idx="1"/>
          </p:nvPr>
        </p:nvSpPr>
        <p:spPr/>
        <p:txBody>
          <a:bodyPr>
            <a:normAutofit/>
          </a:bodyPr>
          <a:lstStyle/>
          <a:p>
            <a:r>
              <a:rPr lang="en-US" dirty="0" smtClean="0"/>
              <a:t>Expected changes in practice require associated improvements in facilities</a:t>
            </a:r>
          </a:p>
        </p:txBody>
      </p:sp>
      <p:graphicFrame>
        <p:nvGraphicFramePr>
          <p:cNvPr id="6" name="Table 5"/>
          <p:cNvGraphicFramePr>
            <a:graphicFrameLocks noGrp="1"/>
          </p:cNvGraphicFramePr>
          <p:nvPr>
            <p:extLst>
              <p:ext uri="{D42A27DB-BD31-4B8C-83A1-F6EECF244321}">
                <p14:modId xmlns:p14="http://schemas.microsoft.com/office/powerpoint/2010/main" val="1215847593"/>
              </p:ext>
            </p:extLst>
          </p:nvPr>
        </p:nvGraphicFramePr>
        <p:xfrm>
          <a:off x="203200" y="2743200"/>
          <a:ext cx="8699500" cy="3456432"/>
        </p:xfrm>
        <a:graphic>
          <a:graphicData uri="http://schemas.openxmlformats.org/drawingml/2006/table">
            <a:tbl>
              <a:tblPr firstRow="1" bandRow="1">
                <a:tableStyleId>{5C22544A-7EE6-4342-B048-85BDC9FD1C3A}</a:tableStyleId>
              </a:tblPr>
              <a:tblGrid>
                <a:gridCol w="4699000"/>
                <a:gridCol w="4000500"/>
              </a:tblGrid>
              <a:tr h="864108">
                <a:tc>
                  <a:txBody>
                    <a:bodyPr/>
                    <a:lstStyle/>
                    <a:p>
                      <a:r>
                        <a:rPr lang="en-US" sz="2400" dirty="0" smtClean="0"/>
                        <a:t>Behavior change interventions</a:t>
                      </a:r>
                      <a:r>
                        <a:rPr lang="en-US" sz="2400" baseline="0" dirty="0" smtClean="0"/>
                        <a:t> require…</a:t>
                      </a:r>
                      <a:endParaRPr lang="en-US" sz="2400" dirty="0"/>
                    </a:p>
                  </a:txBody>
                  <a:tcPr/>
                </a:tc>
                <a:tc>
                  <a:txBody>
                    <a:bodyPr/>
                    <a:lstStyle/>
                    <a:p>
                      <a:r>
                        <a:rPr lang="en-US" sz="2400" dirty="0" smtClean="0"/>
                        <a:t>…changes</a:t>
                      </a:r>
                      <a:r>
                        <a:rPr lang="en-US" sz="2400" baseline="0" dirty="0" smtClean="0"/>
                        <a:t> in facilities and available infrastructure</a:t>
                      </a:r>
                      <a:endParaRPr lang="en-US" sz="2400" dirty="0"/>
                    </a:p>
                  </a:txBody>
                  <a:tcPr/>
                </a:tc>
              </a:tr>
              <a:tr h="864108">
                <a:tc>
                  <a:txBody>
                    <a:bodyPr/>
                    <a:lstStyle/>
                    <a:p>
                      <a:r>
                        <a:rPr lang="en-US" sz="2400" dirty="0" smtClean="0"/>
                        <a:t>Changes in </a:t>
                      </a:r>
                      <a:r>
                        <a:rPr lang="en-US" sz="2400" baseline="0" dirty="0" smtClean="0"/>
                        <a:t>priorities for water use</a:t>
                      </a:r>
                      <a:endParaRPr lang="en-US" sz="2400" dirty="0"/>
                    </a:p>
                  </a:txBody>
                  <a:tcPr/>
                </a:tc>
                <a:tc>
                  <a:txBody>
                    <a:bodyPr/>
                    <a:lstStyle/>
                    <a:p>
                      <a:r>
                        <a:rPr lang="en-US" sz="2400" dirty="0" smtClean="0"/>
                        <a:t>Sufficient</a:t>
                      </a:r>
                      <a:r>
                        <a:rPr lang="en-US" sz="2400" baseline="0" dirty="0" smtClean="0"/>
                        <a:t> water</a:t>
                      </a:r>
                      <a:endParaRPr lang="en-US" sz="2400" dirty="0"/>
                    </a:p>
                  </a:txBody>
                  <a:tcPr/>
                </a:tc>
              </a:tr>
              <a:tr h="864108">
                <a:tc>
                  <a:txBody>
                    <a:bodyPr/>
                    <a:lstStyle/>
                    <a:p>
                      <a:r>
                        <a:rPr lang="en-US" sz="2400" dirty="0" smtClean="0"/>
                        <a:t>Changes in norms</a:t>
                      </a:r>
                      <a:endParaRPr lang="en-US" sz="2400" dirty="0"/>
                    </a:p>
                  </a:txBody>
                  <a:tcPr/>
                </a:tc>
                <a:tc>
                  <a:txBody>
                    <a:bodyPr/>
                    <a:lstStyle/>
                    <a:p>
                      <a:r>
                        <a:rPr lang="en-US" sz="2400" dirty="0" smtClean="0"/>
                        <a:t>Storage for that water in an accessible place with a tap</a:t>
                      </a:r>
                      <a:endParaRPr lang="en-US" sz="2400" dirty="0"/>
                    </a:p>
                  </a:txBody>
                  <a:tcPr/>
                </a:tc>
              </a:tr>
              <a:tr h="86410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400" dirty="0" smtClean="0"/>
                        <a:t>Changes to habits</a:t>
                      </a:r>
                    </a:p>
                    <a:p>
                      <a:endParaRPr lang="en-US" sz="2400" dirty="0"/>
                    </a:p>
                  </a:txBody>
                  <a:tcPr/>
                </a:tc>
                <a:tc>
                  <a:txBody>
                    <a:bodyPr/>
                    <a:lstStyle/>
                    <a:p>
                      <a:r>
                        <a:rPr lang="en-US" sz="2400" dirty="0" smtClean="0"/>
                        <a:t>Soap</a:t>
                      </a:r>
                      <a:endParaRPr lang="en-US" sz="2400" dirty="0"/>
                    </a:p>
                  </a:txBody>
                  <a:tcPr/>
                </a:tc>
              </a:tr>
            </a:tbl>
          </a:graphicData>
        </a:graphic>
      </p:graphicFrame>
      <p:sp>
        <p:nvSpPr>
          <p:cNvPr id="4" name="Slide Number Placeholder 3"/>
          <p:cNvSpPr>
            <a:spLocks noGrp="1"/>
          </p:cNvSpPr>
          <p:nvPr>
            <p:ph type="sldNum" sz="quarter" idx="12"/>
          </p:nvPr>
        </p:nvSpPr>
        <p:spPr/>
        <p:txBody>
          <a:bodyPr/>
          <a:lstStyle/>
          <a:p>
            <a:fld id="{9F41A497-3947-1049-A80B-F2F9FE6CCEFB}" type="slidenum">
              <a:rPr lang="en-US" smtClean="0"/>
              <a:pPr/>
              <a:t>33</a:t>
            </a:fld>
            <a:endParaRPr lang="en-US"/>
          </a:p>
        </p:txBody>
      </p:sp>
    </p:spTree>
    <p:extLst>
      <p:ext uri="{BB962C8B-B14F-4D97-AF65-F5344CB8AC3E}">
        <p14:creationId xmlns:p14="http://schemas.microsoft.com/office/powerpoint/2010/main" val="81885098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Components of HWWS</a:t>
            </a:r>
            <a:br>
              <a:rPr lang="en-US" dirty="0"/>
            </a:br>
            <a:r>
              <a:rPr lang="en-US" sz="4000" dirty="0" smtClean="0">
                <a:solidFill>
                  <a:srgbClr val="4F81BD"/>
                </a:solidFill>
              </a:rPr>
              <a:t>How is HWWS promoted?</a:t>
            </a:r>
            <a:endParaRPr lang="en-US" dirty="0"/>
          </a:p>
        </p:txBody>
      </p:sp>
      <p:sp>
        <p:nvSpPr>
          <p:cNvPr id="3" name="Content Placeholder 2"/>
          <p:cNvSpPr>
            <a:spLocks noGrp="1"/>
          </p:cNvSpPr>
          <p:nvPr>
            <p:ph idx="1"/>
          </p:nvPr>
        </p:nvSpPr>
        <p:spPr>
          <a:xfrm>
            <a:off x="203200" y="1417638"/>
            <a:ext cx="8940800" cy="5440362"/>
          </a:xfrm>
        </p:spPr>
        <p:txBody>
          <a:bodyPr>
            <a:normAutofit fontScale="92500" lnSpcReduction="10000"/>
          </a:bodyPr>
          <a:lstStyle/>
          <a:p>
            <a:r>
              <a:rPr lang="en-US" sz="3200" dirty="0" smtClean="0"/>
              <a:t>At school for habit formation, after defecation, and before meals</a:t>
            </a:r>
          </a:p>
          <a:p>
            <a:r>
              <a:rPr lang="en-US" dirty="0" smtClean="0"/>
              <a:t>At health facilities to prevent contamination of patients</a:t>
            </a:r>
          </a:p>
          <a:p>
            <a:r>
              <a:rPr lang="en-US" sz="3200" dirty="0" smtClean="0"/>
              <a:t>To community members, especially mothers of children under 5 to reduce enteric disease</a:t>
            </a:r>
          </a:p>
          <a:p>
            <a:r>
              <a:rPr lang="en-US" dirty="0" smtClean="0"/>
              <a:t>For food-service workers to prevent food-borne outbreaks</a:t>
            </a:r>
            <a:endParaRPr lang="en-US" sz="3200" dirty="0" smtClean="0"/>
          </a:p>
          <a:p>
            <a:r>
              <a:rPr lang="en-US" dirty="0" smtClean="0"/>
              <a:t>In both urban and rural areas</a:t>
            </a:r>
          </a:p>
          <a:p>
            <a:r>
              <a:rPr lang="en-US" sz="3200" dirty="0" smtClean="0"/>
              <a:t>Through mass media: TV, radio, and billboards</a:t>
            </a:r>
          </a:p>
          <a:p>
            <a:r>
              <a:rPr lang="en-US" dirty="0" smtClean="0"/>
              <a:t>Using social marketing and community organizations</a:t>
            </a:r>
            <a:endParaRPr lang="en-US" sz="3200" dirty="0" smtClean="0"/>
          </a:p>
          <a:p>
            <a:pPr marL="857250" lvl="1" indent="-457200"/>
            <a:endParaRPr lang="en-US" sz="2800" dirty="0" smtClean="0"/>
          </a:p>
        </p:txBody>
      </p:sp>
      <p:sp>
        <p:nvSpPr>
          <p:cNvPr id="4" name="Slide Number Placeholder 3"/>
          <p:cNvSpPr>
            <a:spLocks noGrp="1"/>
          </p:cNvSpPr>
          <p:nvPr>
            <p:ph type="sldNum" sz="quarter" idx="12"/>
          </p:nvPr>
        </p:nvSpPr>
        <p:spPr/>
        <p:txBody>
          <a:bodyPr/>
          <a:lstStyle/>
          <a:p>
            <a:fld id="{9F41A497-3947-1049-A80B-F2F9FE6CCEFB}" type="slidenum">
              <a:rPr lang="en-US" smtClean="0"/>
              <a:pPr/>
              <a:t>34</a:t>
            </a:fld>
            <a:endParaRPr lang="en-US"/>
          </a:p>
        </p:txBody>
      </p:sp>
    </p:spTree>
    <p:extLst>
      <p:ext uri="{BB962C8B-B14F-4D97-AF65-F5344CB8AC3E}">
        <p14:creationId xmlns:p14="http://schemas.microsoft.com/office/powerpoint/2010/main" val="387084446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Components of HWWS</a:t>
            </a:r>
            <a:br>
              <a:rPr lang="en-US" dirty="0"/>
            </a:br>
            <a:r>
              <a:rPr lang="en-US" sz="4000" dirty="0" smtClean="0">
                <a:solidFill>
                  <a:srgbClr val="4F81BD"/>
                </a:solidFill>
              </a:rPr>
              <a:t>How is HWWS promoted?</a:t>
            </a:r>
            <a:endParaRPr lang="en-US" dirty="0"/>
          </a:p>
        </p:txBody>
      </p:sp>
      <p:sp>
        <p:nvSpPr>
          <p:cNvPr id="3" name="Content Placeholder 2"/>
          <p:cNvSpPr>
            <a:spLocks noGrp="1"/>
          </p:cNvSpPr>
          <p:nvPr>
            <p:ph idx="1"/>
          </p:nvPr>
        </p:nvSpPr>
        <p:spPr>
          <a:xfrm>
            <a:off x="203200" y="1417638"/>
            <a:ext cx="8940800" cy="5440362"/>
          </a:xfrm>
        </p:spPr>
        <p:txBody>
          <a:bodyPr>
            <a:normAutofit/>
          </a:bodyPr>
          <a:lstStyle/>
          <a:p>
            <a:pPr marL="514350" indent="-514350">
              <a:buFont typeface="+mj-lt"/>
              <a:buAutoNum type="arabicPeriod"/>
            </a:pPr>
            <a:r>
              <a:rPr lang="en-US" sz="3200" dirty="0" smtClean="0"/>
              <a:t>As a stand-alone program</a:t>
            </a:r>
          </a:p>
          <a:p>
            <a:pPr marL="514350" indent="-514350">
              <a:buFont typeface="+mj-lt"/>
              <a:buAutoNum type="arabicPeriod"/>
            </a:pPr>
            <a:r>
              <a:rPr lang="en-US" dirty="0" smtClean="0"/>
              <a:t>Together with water and sanitation promotion</a:t>
            </a:r>
          </a:p>
          <a:p>
            <a:pPr marL="514350" indent="-514350">
              <a:buFont typeface="+mj-lt"/>
              <a:buAutoNum type="arabicPeriod"/>
            </a:pPr>
            <a:r>
              <a:rPr lang="en-US" dirty="0" smtClean="0"/>
              <a:t>As part of school-feeding programs</a:t>
            </a:r>
          </a:p>
          <a:p>
            <a:pPr marL="514350" indent="-514350">
              <a:buFont typeface="+mj-lt"/>
              <a:buAutoNum type="arabicPeriod"/>
            </a:pPr>
            <a:r>
              <a:rPr lang="en-US" dirty="0" smtClean="0"/>
              <a:t>Together with a maternal-child health programs</a:t>
            </a:r>
          </a:p>
          <a:p>
            <a:pPr marL="514350" indent="-514350">
              <a:buFont typeface="+mj-lt"/>
              <a:buAutoNum type="arabicPeriod"/>
            </a:pPr>
            <a:r>
              <a:rPr lang="en-US" dirty="0" smtClean="0"/>
              <a:t>As part of neonatal health visits and education</a:t>
            </a:r>
          </a:p>
          <a:p>
            <a:pPr marL="514350" indent="-514350">
              <a:buFont typeface="+mj-lt"/>
              <a:buAutoNum type="arabicPeriod"/>
            </a:pPr>
            <a:r>
              <a:rPr lang="en-US" dirty="0" smtClean="0"/>
              <a:t>As part of workplace health programs</a:t>
            </a:r>
          </a:p>
          <a:p>
            <a:pPr marL="514350" indent="-514350">
              <a:buFont typeface="+mj-lt"/>
              <a:buAutoNum type="arabicPeriod"/>
            </a:pPr>
            <a:r>
              <a:rPr lang="en-US" dirty="0" smtClean="0"/>
              <a:t>As part of training programs for health workers</a:t>
            </a:r>
          </a:p>
          <a:p>
            <a:pPr marL="0" indent="0">
              <a:buNone/>
            </a:pPr>
            <a:r>
              <a:rPr lang="en-US" dirty="0" smtClean="0"/>
              <a:t>There are many more ways that HWWS is promoted!</a:t>
            </a:r>
          </a:p>
          <a:p>
            <a:pPr marL="514350" indent="-514350">
              <a:buFont typeface="+mj-lt"/>
              <a:buAutoNum type="arabicPeriod"/>
            </a:pPr>
            <a:endParaRPr lang="en-US" dirty="0" smtClean="0"/>
          </a:p>
          <a:p>
            <a:pPr marL="514350" indent="-514350">
              <a:buFont typeface="+mj-lt"/>
              <a:buAutoNum type="arabicPeriod"/>
            </a:pPr>
            <a:endParaRPr lang="en-US" sz="3200" dirty="0" smtClean="0"/>
          </a:p>
          <a:p>
            <a:pPr marL="914400" lvl="1" indent="-514350"/>
            <a:endParaRPr lang="en-US" sz="2800" dirty="0" smtClean="0"/>
          </a:p>
        </p:txBody>
      </p:sp>
      <p:sp>
        <p:nvSpPr>
          <p:cNvPr id="4" name="Slide Number Placeholder 3"/>
          <p:cNvSpPr>
            <a:spLocks noGrp="1"/>
          </p:cNvSpPr>
          <p:nvPr>
            <p:ph type="sldNum" sz="quarter" idx="12"/>
          </p:nvPr>
        </p:nvSpPr>
        <p:spPr/>
        <p:txBody>
          <a:bodyPr/>
          <a:lstStyle/>
          <a:p>
            <a:fld id="{9F41A497-3947-1049-A80B-F2F9FE6CCEFB}" type="slidenum">
              <a:rPr lang="en-US" smtClean="0"/>
              <a:pPr/>
              <a:t>35</a:t>
            </a:fld>
            <a:endParaRPr lang="en-US"/>
          </a:p>
        </p:txBody>
      </p:sp>
    </p:spTree>
    <p:extLst>
      <p:ext uri="{BB962C8B-B14F-4D97-AF65-F5344CB8AC3E}">
        <p14:creationId xmlns:p14="http://schemas.microsoft.com/office/powerpoint/2010/main" val="228578835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Components of HWWS</a:t>
            </a:r>
            <a:br>
              <a:rPr lang="en-US" dirty="0"/>
            </a:br>
            <a:r>
              <a:rPr lang="en-US" sz="4000" dirty="0" smtClean="0">
                <a:solidFill>
                  <a:srgbClr val="4F81BD"/>
                </a:solidFill>
              </a:rPr>
              <a:t>Global </a:t>
            </a:r>
            <a:r>
              <a:rPr lang="en-US" sz="4000" dirty="0">
                <a:solidFill>
                  <a:srgbClr val="4F81BD"/>
                </a:solidFill>
              </a:rPr>
              <a:t>H</a:t>
            </a:r>
            <a:r>
              <a:rPr lang="en-US" sz="4000" dirty="0" smtClean="0">
                <a:solidFill>
                  <a:srgbClr val="4F81BD"/>
                </a:solidFill>
              </a:rPr>
              <a:t>andwashing Day: October 15</a:t>
            </a:r>
            <a:endParaRPr lang="en-US" dirty="0"/>
          </a:p>
        </p:txBody>
      </p:sp>
      <p:sp>
        <p:nvSpPr>
          <p:cNvPr id="3" name="Content Placeholder 2"/>
          <p:cNvSpPr>
            <a:spLocks noGrp="1"/>
          </p:cNvSpPr>
          <p:nvPr>
            <p:ph idx="1"/>
          </p:nvPr>
        </p:nvSpPr>
        <p:spPr/>
        <p:txBody>
          <a:bodyPr>
            <a:normAutofit fontScale="70000" lnSpcReduction="20000"/>
          </a:bodyPr>
          <a:lstStyle/>
          <a:p>
            <a:pPr marL="0" indent="0">
              <a:buNone/>
            </a:pPr>
            <a:r>
              <a:rPr lang="en-US" dirty="0" smtClean="0">
                <a:solidFill>
                  <a:srgbClr val="000000"/>
                </a:solidFill>
              </a:rPr>
              <a:t>Every </a:t>
            </a:r>
            <a:r>
              <a:rPr lang="en-US" dirty="0">
                <a:solidFill>
                  <a:srgbClr val="000000"/>
                </a:solidFill>
              </a:rPr>
              <a:t>year on 15 October, hundreds of millions of people around the world come together to spread the word about handwashing, reinforce messages and commitments, build sinks and tippy taps, hold events and celebrations, and demonstrate the simplicity and value of clean hands. </a:t>
            </a:r>
          </a:p>
          <a:p>
            <a:endParaRPr lang="en-US" dirty="0">
              <a:solidFill>
                <a:srgbClr val="000000"/>
              </a:solidFill>
            </a:endParaRPr>
          </a:p>
          <a:p>
            <a:pPr marL="0" indent="0">
              <a:buNone/>
            </a:pPr>
            <a:r>
              <a:rPr lang="en-US" b="1" dirty="0">
                <a:solidFill>
                  <a:schemeClr val="accent1"/>
                </a:solidFill>
              </a:rPr>
              <a:t>Global Handwashing Day is designed to: </a:t>
            </a:r>
          </a:p>
          <a:p>
            <a:pPr marL="214313" indent="-214313">
              <a:buFontTx/>
              <a:buChar char="-"/>
            </a:pPr>
            <a:r>
              <a:rPr lang="en-US" dirty="0"/>
              <a:t>Foster and support a global and local culture of handwashing with soap</a:t>
            </a:r>
          </a:p>
          <a:p>
            <a:pPr marL="214313" indent="-214313">
              <a:buFontTx/>
              <a:buChar char="-"/>
            </a:pPr>
            <a:r>
              <a:rPr lang="en-US" dirty="0"/>
              <a:t>Shine a spotlight on the state of handwashing in each country</a:t>
            </a:r>
          </a:p>
          <a:p>
            <a:pPr marL="214313" indent="-214313">
              <a:buFontTx/>
              <a:buChar char="-"/>
            </a:pPr>
            <a:r>
              <a:rPr lang="en-US" dirty="0"/>
              <a:t>Raise awareness about the benefits of handwashing with soap.</a:t>
            </a:r>
          </a:p>
          <a:p>
            <a:pPr marL="214313" indent="-214313">
              <a:buFontTx/>
              <a:buChar char="-"/>
            </a:pPr>
            <a:endParaRPr lang="en-US" dirty="0"/>
          </a:p>
          <a:p>
            <a:r>
              <a:rPr lang="en-US" dirty="0"/>
              <a:t>For more information and ideas about what you can do for Global Handwashing Day, visit the </a:t>
            </a:r>
            <a:r>
              <a:rPr lang="en-US" dirty="0">
                <a:hlinkClick r:id="rId3"/>
              </a:rPr>
              <a:t>Global Handwashing Day </a:t>
            </a:r>
            <a:r>
              <a:rPr lang="en-US" dirty="0"/>
              <a:t>website and see the </a:t>
            </a:r>
            <a:r>
              <a:rPr lang="en-US" dirty="0">
                <a:hlinkClick r:id="rId4"/>
              </a:rPr>
              <a:t>Planner’s Guide</a:t>
            </a:r>
            <a:endParaRPr lang="en-US" dirty="0"/>
          </a:p>
          <a:p>
            <a:pPr marL="514350" indent="-514350">
              <a:buFont typeface="+mj-lt"/>
              <a:buAutoNum type="arabicPeriod"/>
            </a:pPr>
            <a:endParaRPr lang="en-US" dirty="0" smtClean="0"/>
          </a:p>
          <a:p>
            <a:pPr marL="514350" indent="-514350">
              <a:buFont typeface="+mj-lt"/>
              <a:buAutoNum type="arabicPeriod"/>
            </a:pPr>
            <a:endParaRPr lang="en-US" sz="3200" dirty="0" smtClean="0"/>
          </a:p>
          <a:p>
            <a:pPr marL="914400" lvl="1" indent="-514350"/>
            <a:endParaRPr lang="en-US" sz="2800" dirty="0" smtClean="0"/>
          </a:p>
        </p:txBody>
      </p:sp>
      <p:sp>
        <p:nvSpPr>
          <p:cNvPr id="4" name="Slide Number Placeholder 3"/>
          <p:cNvSpPr>
            <a:spLocks noGrp="1"/>
          </p:cNvSpPr>
          <p:nvPr>
            <p:ph type="sldNum" sz="quarter" idx="12"/>
          </p:nvPr>
        </p:nvSpPr>
        <p:spPr/>
        <p:txBody>
          <a:bodyPr/>
          <a:lstStyle/>
          <a:p>
            <a:fld id="{9F41A497-3947-1049-A80B-F2F9FE6CCEFB}" type="slidenum">
              <a:rPr lang="en-US" smtClean="0"/>
              <a:pPr/>
              <a:t>36</a:t>
            </a:fld>
            <a:endParaRPr lang="en-US"/>
          </a:p>
        </p:txBody>
      </p:sp>
      <p:pic>
        <p:nvPicPr>
          <p:cNvPr id="6" name="Picture 5"/>
          <p:cNvPicPr>
            <a:picLocks noChangeAspect="1"/>
          </p:cNvPicPr>
          <p:nvPr/>
        </p:nvPicPr>
        <p:blipFill rotWithShape="1">
          <a:blip r:embed="rId5" cstate="print">
            <a:extLst>
              <a:ext uri="{28A0092B-C50C-407E-A947-70E740481C1C}">
                <a14:useLocalDpi xmlns:a14="http://schemas.microsoft.com/office/drawing/2010/main" val="0"/>
              </a:ext>
            </a:extLst>
          </a:blip>
          <a:srcRect b="12416"/>
          <a:stretch/>
        </p:blipFill>
        <p:spPr>
          <a:xfrm>
            <a:off x="4545539" y="6005758"/>
            <a:ext cx="3378023" cy="644424"/>
          </a:xfrm>
          <a:prstGeom prst="rect">
            <a:avLst/>
          </a:prstGeom>
        </p:spPr>
      </p:pic>
    </p:spTree>
    <p:extLst>
      <p:ext uri="{BB962C8B-B14F-4D97-AF65-F5344CB8AC3E}">
        <p14:creationId xmlns:p14="http://schemas.microsoft.com/office/powerpoint/2010/main" val="128406486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166" y="0"/>
            <a:ext cx="9144000" cy="1417638"/>
          </a:xfrm>
        </p:spPr>
        <p:txBody>
          <a:bodyPr>
            <a:normAutofit/>
          </a:bodyPr>
          <a:lstStyle/>
          <a:p>
            <a:r>
              <a:rPr lang="en-US" sz="4000" dirty="0" smtClean="0"/>
              <a:t>Introduction</a:t>
            </a:r>
            <a:br>
              <a:rPr lang="en-US" sz="4000" dirty="0" smtClean="0"/>
            </a:br>
            <a:r>
              <a:rPr lang="en-US" sz="3600" dirty="0">
                <a:solidFill>
                  <a:srgbClr val="5472AB"/>
                </a:solidFill>
              </a:rPr>
              <a:t>T</a:t>
            </a:r>
            <a:r>
              <a:rPr lang="en-US" sz="3600" dirty="0" smtClean="0">
                <a:solidFill>
                  <a:srgbClr val="5472AB"/>
                </a:solidFill>
              </a:rPr>
              <a:t>ake away lessons</a:t>
            </a:r>
            <a:endParaRPr lang="en-US" sz="3600" dirty="0">
              <a:solidFill>
                <a:srgbClr val="5472AB"/>
              </a:solidFill>
            </a:endParaRPr>
          </a:p>
        </p:txBody>
      </p:sp>
      <p:sp>
        <p:nvSpPr>
          <p:cNvPr id="3" name="Content Placeholder 2"/>
          <p:cNvSpPr>
            <a:spLocks noGrp="1"/>
          </p:cNvSpPr>
          <p:nvPr>
            <p:ph idx="1"/>
          </p:nvPr>
        </p:nvSpPr>
        <p:spPr>
          <a:xfrm>
            <a:off x="168166" y="1426890"/>
            <a:ext cx="9144000" cy="5440362"/>
          </a:xfrm>
        </p:spPr>
        <p:txBody>
          <a:bodyPr>
            <a:normAutofit/>
          </a:bodyPr>
          <a:lstStyle/>
          <a:p>
            <a:pPr marL="514350" indent="-514350">
              <a:buFont typeface="+mj-lt"/>
              <a:buAutoNum type="arabicPeriod"/>
            </a:pPr>
            <a:r>
              <a:rPr lang="en-US" dirty="0" smtClean="0"/>
              <a:t>Learn the state of knowledge</a:t>
            </a:r>
          </a:p>
          <a:p>
            <a:pPr marL="914400" lvl="1" indent="-514350"/>
            <a:r>
              <a:rPr lang="en-US" dirty="0" smtClean="0">
                <a:solidFill>
                  <a:schemeClr val="accent1">
                    <a:lumMod val="75000"/>
                  </a:schemeClr>
                </a:solidFill>
              </a:rPr>
              <a:t>HWWS prevents many different diseases</a:t>
            </a:r>
          </a:p>
          <a:p>
            <a:pPr marL="514350" indent="-514350">
              <a:buFont typeface="+mj-lt"/>
              <a:buAutoNum type="arabicPeriod"/>
            </a:pPr>
            <a:r>
              <a:rPr lang="en-US" dirty="0" smtClean="0"/>
              <a:t>Know the </a:t>
            </a:r>
            <a:r>
              <a:rPr lang="en-US" dirty="0"/>
              <a:t>key times for </a:t>
            </a:r>
            <a:r>
              <a:rPr lang="en-US" dirty="0" err="1" smtClean="0"/>
              <a:t>handwashing</a:t>
            </a:r>
            <a:endParaRPr lang="en-US" dirty="0" smtClean="0"/>
          </a:p>
          <a:p>
            <a:pPr marL="914400" lvl="1" indent="-514350"/>
            <a:r>
              <a:rPr lang="en-US" dirty="0">
                <a:solidFill>
                  <a:schemeClr val="accent1">
                    <a:lumMod val="75000"/>
                  </a:schemeClr>
                </a:solidFill>
              </a:rPr>
              <a:t>K</a:t>
            </a:r>
            <a:r>
              <a:rPr lang="en-US" dirty="0" smtClean="0">
                <a:solidFill>
                  <a:schemeClr val="accent1">
                    <a:lumMod val="75000"/>
                  </a:schemeClr>
                </a:solidFill>
              </a:rPr>
              <a:t>eep it simple, no more than a few messages!</a:t>
            </a:r>
            <a:endParaRPr lang="en-US" dirty="0">
              <a:solidFill>
                <a:schemeClr val="accent1">
                  <a:lumMod val="75000"/>
                </a:schemeClr>
              </a:solidFill>
            </a:endParaRPr>
          </a:p>
          <a:p>
            <a:pPr marL="514350" indent="-514350">
              <a:buFont typeface="+mj-lt"/>
              <a:buAutoNum type="arabicPeriod"/>
            </a:pPr>
            <a:r>
              <a:rPr lang="en-US" dirty="0" smtClean="0"/>
              <a:t>Technologies</a:t>
            </a:r>
          </a:p>
          <a:p>
            <a:pPr marL="914400" lvl="1" indent="-514350"/>
            <a:r>
              <a:rPr lang="en-US" dirty="0" smtClean="0">
                <a:solidFill>
                  <a:schemeClr val="accent1">
                    <a:lumMod val="75000"/>
                  </a:schemeClr>
                </a:solidFill>
              </a:rPr>
              <a:t>Water, soap and a basin in one place</a:t>
            </a:r>
            <a:endParaRPr lang="en-US" dirty="0">
              <a:solidFill>
                <a:schemeClr val="accent1">
                  <a:lumMod val="75000"/>
                </a:schemeClr>
              </a:solidFill>
            </a:endParaRPr>
          </a:p>
          <a:p>
            <a:pPr marL="514350" indent="-514350">
              <a:buFont typeface="+mj-lt"/>
              <a:buAutoNum type="arabicPeriod"/>
            </a:pPr>
            <a:r>
              <a:rPr lang="en-US" dirty="0" err="1" smtClean="0"/>
              <a:t>Handwashing</a:t>
            </a:r>
            <a:r>
              <a:rPr lang="en-US" dirty="0" smtClean="0"/>
              <a:t> promotion is done</a:t>
            </a:r>
            <a:endParaRPr lang="en-US" dirty="0"/>
          </a:p>
          <a:p>
            <a:pPr marL="914400" lvl="1" indent="-514350"/>
            <a:r>
              <a:rPr lang="en-US" dirty="0" smtClean="0">
                <a:solidFill>
                  <a:schemeClr val="accent1">
                    <a:lumMod val="75000"/>
                  </a:schemeClr>
                </a:solidFill>
              </a:rPr>
              <a:t>Through mass-media, in schools and institutions, in health facilities </a:t>
            </a:r>
          </a:p>
          <a:p>
            <a:pPr marL="914400" lvl="1" indent="-514350"/>
            <a:r>
              <a:rPr lang="en-US" dirty="0" smtClean="0">
                <a:solidFill>
                  <a:schemeClr val="accent1">
                    <a:lumMod val="75000"/>
                  </a:schemeClr>
                </a:solidFill>
              </a:rPr>
              <a:t>Integrated into many other programs</a:t>
            </a:r>
          </a:p>
          <a:p>
            <a:pPr marL="914400" lvl="1" indent="-514350"/>
            <a:endParaRPr lang="en-US" dirty="0">
              <a:solidFill>
                <a:srgbClr val="9BBB59"/>
              </a:solidFill>
            </a:endParaRPr>
          </a:p>
          <a:p>
            <a:pPr marL="514350" indent="-514350">
              <a:buFont typeface="+mj-lt"/>
              <a:buAutoNum type="arabicPeriod"/>
            </a:pPr>
            <a:endParaRPr lang="en-US" dirty="0" smtClean="0"/>
          </a:p>
          <a:p>
            <a:pPr marL="514350" indent="-514350">
              <a:buFont typeface="+mj-lt"/>
              <a:buAutoNum type="arabicPeriod"/>
            </a:pPr>
            <a:endParaRPr lang="en-US" dirty="0"/>
          </a:p>
        </p:txBody>
      </p:sp>
      <p:sp>
        <p:nvSpPr>
          <p:cNvPr id="4" name="Slide Number Placeholder 3"/>
          <p:cNvSpPr>
            <a:spLocks noGrp="1"/>
          </p:cNvSpPr>
          <p:nvPr>
            <p:ph type="sldNum" sz="quarter" idx="12"/>
          </p:nvPr>
        </p:nvSpPr>
        <p:spPr/>
        <p:txBody>
          <a:bodyPr/>
          <a:lstStyle/>
          <a:p>
            <a:fld id="{9F41A497-3947-1049-A80B-F2F9FE6CCEFB}" type="slidenum">
              <a:rPr lang="en-US" smtClean="0"/>
              <a:pPr/>
              <a:t>37</a:t>
            </a:fld>
            <a:endParaRPr lang="en-US" dirty="0"/>
          </a:p>
        </p:txBody>
      </p:sp>
    </p:spTree>
    <p:extLst>
      <p:ext uri="{BB962C8B-B14F-4D97-AF65-F5344CB8AC3E}">
        <p14:creationId xmlns:p14="http://schemas.microsoft.com/office/powerpoint/2010/main" val="31312722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2</a:t>
            </a:r>
            <a:r>
              <a:rPr lang="en-US" dirty="0" smtClean="0"/>
              <a:t>. Hygiene promotion: Where are we and where can we go from here?</a:t>
            </a:r>
            <a:endParaRPr lang="en-US" dirty="0"/>
          </a:p>
        </p:txBody>
      </p:sp>
      <p:sp>
        <p:nvSpPr>
          <p:cNvPr id="4" name="Slide Number Placeholder 3"/>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38</a:t>
            </a:fld>
            <a:endParaRPr lang="en-US">
              <a:solidFill>
                <a:prstClr val="black">
                  <a:tint val="75000"/>
                </a:prstClr>
              </a:solidFill>
              <a:latin typeface="Calibri"/>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56237" y="136634"/>
            <a:ext cx="1693170" cy="1693170"/>
          </a:xfrm>
          <a:prstGeom prst="ellipse">
            <a:avLst/>
          </a:prstGeom>
        </p:spPr>
      </p:pic>
    </p:spTree>
    <p:extLst>
      <p:ext uri="{BB962C8B-B14F-4D97-AF65-F5344CB8AC3E}">
        <p14:creationId xmlns:p14="http://schemas.microsoft.com/office/powerpoint/2010/main" val="36114549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Introduction</a:t>
            </a:r>
            <a:br>
              <a:rPr lang="en-US" dirty="0" smtClean="0"/>
            </a:br>
            <a:r>
              <a:rPr lang="en-US" sz="3600" dirty="0" smtClean="0">
                <a:solidFill>
                  <a:srgbClr val="5472AB"/>
                </a:solidFill>
              </a:rPr>
              <a:t>Handwashing behaviors and behavior change</a:t>
            </a:r>
            <a:endParaRPr lang="en-US" sz="3600" dirty="0">
              <a:solidFill>
                <a:srgbClr val="5472AB"/>
              </a:solidFill>
            </a:endParaRPr>
          </a:p>
        </p:txBody>
      </p:sp>
      <p:sp>
        <p:nvSpPr>
          <p:cNvPr id="5" name="Content Placeholder 4"/>
          <p:cNvSpPr>
            <a:spLocks noGrp="1"/>
          </p:cNvSpPr>
          <p:nvPr>
            <p:ph idx="1"/>
          </p:nvPr>
        </p:nvSpPr>
        <p:spPr>
          <a:xfrm>
            <a:off x="240143" y="1417638"/>
            <a:ext cx="5009189" cy="4708525"/>
          </a:xfrm>
        </p:spPr>
        <p:txBody>
          <a:bodyPr>
            <a:normAutofit lnSpcReduction="10000"/>
          </a:bodyPr>
          <a:lstStyle/>
          <a:p>
            <a:r>
              <a:rPr lang="en-US" dirty="0" smtClean="0"/>
              <a:t>Traditional focus of behavior change on:</a:t>
            </a:r>
          </a:p>
          <a:p>
            <a:pPr lvl="1"/>
            <a:r>
              <a:rPr lang="en-US" dirty="0" smtClean="0"/>
              <a:t>When to wash hands</a:t>
            </a:r>
          </a:p>
          <a:p>
            <a:pPr lvl="1"/>
            <a:r>
              <a:rPr lang="en-US" dirty="0" smtClean="0"/>
              <a:t>Steps in proper </a:t>
            </a:r>
            <a:r>
              <a:rPr lang="en-US" dirty="0" err="1" smtClean="0"/>
              <a:t>handwashing</a:t>
            </a:r>
            <a:endParaRPr lang="en-US" dirty="0" smtClean="0"/>
          </a:p>
          <a:p>
            <a:pPr lvl="1"/>
            <a:r>
              <a:rPr lang="en-US" dirty="0" smtClean="0"/>
              <a:t>Diarrhea prevention</a:t>
            </a:r>
          </a:p>
          <a:p>
            <a:pPr lvl="1"/>
            <a:endParaRPr lang="en-US" dirty="0"/>
          </a:p>
          <a:p>
            <a:r>
              <a:rPr lang="en-US" dirty="0" smtClean="0"/>
              <a:t>Assumes that behavior is driven by </a:t>
            </a:r>
            <a:r>
              <a:rPr lang="en-US" b="1" dirty="0" smtClean="0">
                <a:solidFill>
                  <a:schemeClr val="tx2"/>
                </a:solidFill>
              </a:rPr>
              <a:t>knowledge</a:t>
            </a:r>
            <a:r>
              <a:rPr lang="en-US" dirty="0" smtClean="0"/>
              <a:t> and </a:t>
            </a:r>
            <a:r>
              <a:rPr lang="en-US" b="1" dirty="0" smtClean="0">
                <a:solidFill>
                  <a:srgbClr val="1F497D"/>
                </a:solidFill>
              </a:rPr>
              <a:t>risk perception</a:t>
            </a:r>
          </a:p>
          <a:p>
            <a:pPr lvl="1"/>
            <a:endParaRPr lang="en-US" dirty="0"/>
          </a:p>
        </p:txBody>
      </p:sp>
      <p:pic>
        <p:nvPicPr>
          <p:cNvPr id="6" name="Picture 5" descr="Screenshot 2014-10-07 09.58.11.png"/>
          <p:cNvPicPr>
            <a:picLocks noChangeAspect="1"/>
          </p:cNvPicPr>
          <p:nvPr/>
        </p:nvPicPr>
        <p:blipFill rotWithShape="1">
          <a:blip r:embed="rId3">
            <a:extLst>
              <a:ext uri="{28A0092B-C50C-407E-A947-70E740481C1C}">
                <a14:useLocalDpi xmlns:a14="http://schemas.microsoft.com/office/drawing/2010/main" val="0"/>
              </a:ext>
            </a:extLst>
          </a:blip>
          <a:srcRect l="3553"/>
          <a:stretch/>
        </p:blipFill>
        <p:spPr>
          <a:xfrm>
            <a:off x="4866151" y="2111800"/>
            <a:ext cx="4092329" cy="3194852"/>
          </a:xfrm>
          <a:prstGeom prst="rect">
            <a:avLst/>
          </a:prstGeom>
        </p:spPr>
      </p:pic>
      <p:sp>
        <p:nvSpPr>
          <p:cNvPr id="7" name="TextBox 6"/>
          <p:cNvSpPr txBox="1"/>
          <p:nvPr/>
        </p:nvSpPr>
        <p:spPr>
          <a:xfrm>
            <a:off x="6814669" y="5747358"/>
            <a:ext cx="2143811" cy="369332"/>
          </a:xfrm>
          <a:prstGeom prst="rect">
            <a:avLst/>
          </a:prstGeom>
          <a:noFill/>
        </p:spPr>
        <p:txBody>
          <a:bodyPr wrap="none" rtlCol="0">
            <a:spAutoFit/>
          </a:bodyPr>
          <a:lstStyle/>
          <a:p>
            <a:r>
              <a:rPr lang="en-US" dirty="0" smtClean="0">
                <a:solidFill>
                  <a:srgbClr val="1F497D"/>
                </a:solidFill>
                <a:latin typeface="Calibri"/>
              </a:rPr>
              <a:t>PHAST Manual, 1996</a:t>
            </a:r>
          </a:p>
        </p:txBody>
      </p:sp>
      <p:sp>
        <p:nvSpPr>
          <p:cNvPr id="2" name="Slide Number Placeholder 1"/>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39</a:t>
            </a:fld>
            <a:endParaRPr lang="en-US">
              <a:solidFill>
                <a:prstClr val="black">
                  <a:tint val="75000"/>
                </a:prstClr>
              </a:solidFill>
              <a:latin typeface="Calibri"/>
            </a:endParaRPr>
          </a:p>
        </p:txBody>
      </p:sp>
    </p:spTree>
    <p:extLst>
      <p:ext uri="{BB962C8B-B14F-4D97-AF65-F5344CB8AC3E}">
        <p14:creationId xmlns:p14="http://schemas.microsoft.com/office/powerpoint/2010/main" val="6534694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466" y="0"/>
            <a:ext cx="9008534" cy="1417638"/>
          </a:xfrm>
        </p:spPr>
        <p:txBody>
          <a:bodyPr>
            <a:normAutofit fontScale="90000"/>
          </a:bodyPr>
          <a:lstStyle/>
          <a:p>
            <a:r>
              <a:rPr lang="en-US" sz="4000" dirty="0" smtClean="0"/>
              <a:t>Design, delivery and M&amp;E for HWWS programs</a:t>
            </a:r>
            <a:br>
              <a:rPr lang="en-US" sz="4000" dirty="0" smtClean="0"/>
            </a:br>
            <a:r>
              <a:rPr lang="en-US" sz="3600" dirty="0" smtClean="0">
                <a:solidFill>
                  <a:srgbClr val="4F81BD"/>
                </a:solidFill>
              </a:rPr>
              <a:t>Module 1: Understanding handwashing </a:t>
            </a:r>
            <a:endParaRPr lang="en-US" sz="3600" dirty="0"/>
          </a:p>
        </p:txBody>
      </p:sp>
      <p:sp>
        <p:nvSpPr>
          <p:cNvPr id="3" name="Content Placeholder 2"/>
          <p:cNvSpPr>
            <a:spLocks noGrp="1"/>
          </p:cNvSpPr>
          <p:nvPr>
            <p:ph idx="1"/>
          </p:nvPr>
        </p:nvSpPr>
        <p:spPr>
          <a:xfrm>
            <a:off x="135466" y="1417638"/>
            <a:ext cx="9008533" cy="5303837"/>
          </a:xfrm>
        </p:spPr>
        <p:txBody>
          <a:bodyPr>
            <a:normAutofit lnSpcReduction="10000"/>
          </a:bodyPr>
          <a:lstStyle/>
          <a:p>
            <a:pPr marL="514350" indent="-514350">
              <a:buFont typeface="+mj-lt"/>
              <a:buAutoNum type="arabicPeriod"/>
            </a:pPr>
            <a:r>
              <a:rPr lang="en-US" b="1" dirty="0" smtClean="0">
                <a:solidFill>
                  <a:srgbClr val="34C6F4"/>
                </a:solidFill>
              </a:rPr>
              <a:t>Introduction</a:t>
            </a:r>
          </a:p>
          <a:p>
            <a:pPr marL="914400" lvl="1" indent="-514350"/>
            <a:r>
              <a:rPr lang="en-US" b="1" dirty="0" smtClean="0">
                <a:solidFill>
                  <a:srgbClr val="34C6F4"/>
                </a:solidFill>
              </a:rPr>
              <a:t>The overall learning objectives of the course</a:t>
            </a:r>
          </a:p>
          <a:p>
            <a:pPr marL="914400" lvl="1" indent="-514350"/>
            <a:r>
              <a:rPr lang="en-US" b="1" dirty="0" smtClean="0">
                <a:solidFill>
                  <a:srgbClr val="34C6F4"/>
                </a:solidFill>
              </a:rPr>
              <a:t>Review of the state of knowledge</a:t>
            </a:r>
          </a:p>
          <a:p>
            <a:pPr marL="514350" indent="-514350">
              <a:buFont typeface="+mj-lt"/>
              <a:buAutoNum type="arabicPeriod"/>
            </a:pPr>
            <a:r>
              <a:rPr lang="en-US" b="1" dirty="0" smtClean="0">
                <a:solidFill>
                  <a:srgbClr val="34C6F4"/>
                </a:solidFill>
              </a:rPr>
              <a:t>Hygiene programs and HW promotion</a:t>
            </a:r>
          </a:p>
          <a:p>
            <a:pPr marL="914400" lvl="1" indent="-514350"/>
            <a:r>
              <a:rPr lang="en-US" b="1" dirty="0" smtClean="0">
                <a:solidFill>
                  <a:srgbClr val="34C6F4"/>
                </a:solidFill>
              </a:rPr>
              <a:t>Current approaches and behavioral frameworks</a:t>
            </a:r>
          </a:p>
          <a:p>
            <a:pPr marL="514350" indent="-514350">
              <a:buFont typeface="+mj-lt"/>
              <a:buAutoNum type="arabicPeriod"/>
            </a:pPr>
            <a:r>
              <a:rPr lang="en-US" dirty="0" smtClean="0"/>
              <a:t>Developing a behavior change strategy</a:t>
            </a:r>
          </a:p>
          <a:p>
            <a:pPr marL="514350" indent="-514350">
              <a:buFont typeface="+mj-lt"/>
              <a:buAutoNum type="arabicPeriod"/>
            </a:pPr>
            <a:r>
              <a:rPr lang="en-US" dirty="0" smtClean="0"/>
              <a:t>Planning a HW program</a:t>
            </a:r>
          </a:p>
          <a:p>
            <a:pPr marL="914400" lvl="1" indent="-514350"/>
            <a:r>
              <a:rPr lang="en-US" dirty="0" smtClean="0"/>
              <a:t>From buy-in to concept and execution </a:t>
            </a:r>
          </a:p>
          <a:p>
            <a:pPr marL="514350" indent="-514350">
              <a:buFont typeface="+mj-lt"/>
              <a:buAutoNum type="arabicPeriod"/>
            </a:pPr>
            <a:r>
              <a:rPr lang="en-US" dirty="0" smtClean="0"/>
              <a:t>Monitoring and evaluation of a HW program</a:t>
            </a:r>
          </a:p>
          <a:p>
            <a:pPr marL="914400" lvl="1" indent="-514350"/>
            <a:r>
              <a:rPr lang="en-US" dirty="0" smtClean="0"/>
              <a:t>Ensure program sustainability and learning</a:t>
            </a:r>
          </a:p>
          <a:p>
            <a:pPr marL="514350" indent="-514350">
              <a:buFont typeface="+mj-lt"/>
              <a:buAutoNum type="arabicPeriod"/>
            </a:pPr>
            <a:endParaRPr lang="en-US" dirty="0" smtClean="0"/>
          </a:p>
          <a:p>
            <a:pPr marL="514350" indent="-514350">
              <a:buFont typeface="+mj-lt"/>
              <a:buAutoNum type="arabicPeriod"/>
            </a:pPr>
            <a:endParaRPr lang="en-US" dirty="0"/>
          </a:p>
        </p:txBody>
      </p:sp>
      <p:sp>
        <p:nvSpPr>
          <p:cNvPr id="4" name="Slide Number Placeholder 3"/>
          <p:cNvSpPr>
            <a:spLocks noGrp="1"/>
          </p:cNvSpPr>
          <p:nvPr>
            <p:ph type="sldNum" sz="quarter" idx="12"/>
          </p:nvPr>
        </p:nvSpPr>
        <p:spPr/>
        <p:txBody>
          <a:bodyPr/>
          <a:lstStyle/>
          <a:p>
            <a:fld id="{9F41A497-3947-1049-A80B-F2F9FE6CCEFB}" type="slidenum">
              <a:rPr lang="en-US" smtClean="0"/>
              <a:pPr/>
              <a:t>4</a:t>
            </a:fld>
            <a:endParaRPr lang="en-US"/>
          </a:p>
        </p:txBody>
      </p:sp>
      <p:sp>
        <p:nvSpPr>
          <p:cNvPr id="5" name="Frame 4"/>
          <p:cNvSpPr/>
          <p:nvPr/>
        </p:nvSpPr>
        <p:spPr>
          <a:xfrm>
            <a:off x="0" y="0"/>
            <a:ext cx="9144000" cy="6858000"/>
          </a:xfrm>
          <a:prstGeom prst="frame">
            <a:avLst>
              <a:gd name="adj1" fmla="val 2130"/>
            </a:avLst>
          </a:prstGeom>
          <a:solidFill>
            <a:srgbClr val="5472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889382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0144" y="1417638"/>
            <a:ext cx="8690100" cy="5303837"/>
          </a:xfrm>
        </p:spPr>
        <p:txBody>
          <a:bodyPr>
            <a:noAutofit/>
          </a:bodyPr>
          <a:lstStyle/>
          <a:p>
            <a:pPr marL="0" indent="0">
              <a:buNone/>
            </a:pPr>
            <a:r>
              <a:rPr lang="en-US" dirty="0" smtClean="0">
                <a:solidFill>
                  <a:srgbClr val="5472AB"/>
                </a:solidFill>
              </a:rPr>
              <a:t>An example from Ghana:</a:t>
            </a:r>
          </a:p>
          <a:p>
            <a:pPr marL="0" indent="0">
              <a:buNone/>
            </a:pPr>
            <a:endParaRPr lang="en-US" sz="2000" dirty="0" smtClean="0"/>
          </a:p>
          <a:p>
            <a:r>
              <a:rPr lang="en-US" sz="2400" dirty="0" smtClean="0"/>
              <a:t>Direct observation of </a:t>
            </a:r>
            <a:r>
              <a:rPr lang="en-US" sz="2400" dirty="0" err="1" smtClean="0"/>
              <a:t>handwashing</a:t>
            </a:r>
            <a:r>
              <a:rPr lang="en-US" sz="2400" dirty="0" smtClean="0"/>
              <a:t> practices in 531 mothers of children under the age of 5 in Ghana (Scott et al., 2007) </a:t>
            </a:r>
          </a:p>
          <a:p>
            <a:pPr>
              <a:buFont typeface="Arial" panose="020B0604020202020204" pitchFamily="34" charset="0"/>
              <a:buChar char="•"/>
            </a:pPr>
            <a:endParaRPr lang="en-US" sz="2400" dirty="0" smtClean="0"/>
          </a:p>
          <a:p>
            <a:pPr>
              <a:buFont typeface="Arial" panose="020B0604020202020204" pitchFamily="34" charset="0"/>
              <a:buChar char="•"/>
            </a:pPr>
            <a:r>
              <a:rPr lang="en-US" sz="2400" dirty="0" smtClean="0"/>
              <a:t>Women with “low” knowledge of critical times for </a:t>
            </a:r>
            <a:r>
              <a:rPr lang="en-US" sz="2400" dirty="0" err="1" smtClean="0"/>
              <a:t>handwashing</a:t>
            </a:r>
            <a:r>
              <a:rPr lang="en-US" sz="2400" dirty="0" smtClean="0"/>
              <a:t> less likely to rinse hands after defecating compared to women with “high” knowledge (40% vs. 55%) .</a:t>
            </a:r>
          </a:p>
          <a:p>
            <a:pPr>
              <a:buFont typeface="Arial" panose="020B0604020202020204" pitchFamily="34" charset="0"/>
              <a:buChar char="•"/>
            </a:pPr>
            <a:endParaRPr lang="en-US" sz="2400" dirty="0"/>
          </a:p>
          <a:p>
            <a:pPr>
              <a:buFont typeface="Arial" panose="020B0604020202020204" pitchFamily="34" charset="0"/>
              <a:buChar char="•"/>
            </a:pPr>
            <a:r>
              <a:rPr lang="en-US" sz="2400" dirty="0" smtClean="0"/>
              <a:t>BUT:</a:t>
            </a:r>
          </a:p>
          <a:p>
            <a:pPr lvl="1">
              <a:buClr>
                <a:schemeClr val="accent6"/>
              </a:buClr>
              <a:buFont typeface="Arial" panose="020B0604020202020204" pitchFamily="34" charset="0"/>
              <a:buChar char="•"/>
            </a:pPr>
            <a:r>
              <a:rPr lang="en-US" sz="2000" dirty="0" smtClean="0"/>
              <a:t>Knowledge was not associated with </a:t>
            </a:r>
            <a:r>
              <a:rPr lang="en-US" sz="2000" b="1" dirty="0" smtClean="0"/>
              <a:t>soap use</a:t>
            </a:r>
          </a:p>
          <a:p>
            <a:pPr lvl="1">
              <a:buClr>
                <a:schemeClr val="accent6"/>
              </a:buClr>
              <a:buFont typeface="Arial" panose="020B0604020202020204" pitchFamily="34" charset="0"/>
              <a:buChar char="•"/>
            </a:pPr>
            <a:r>
              <a:rPr lang="en-US" sz="2000" dirty="0" smtClean="0"/>
              <a:t>Level of child care, level of education, and age of the child had a much stronger influence on </a:t>
            </a:r>
            <a:r>
              <a:rPr lang="en-US" sz="2000" dirty="0" err="1" smtClean="0"/>
              <a:t>handwashing</a:t>
            </a:r>
            <a:r>
              <a:rPr lang="en-US" sz="2000" dirty="0" smtClean="0"/>
              <a:t> practices than knowledge</a:t>
            </a:r>
            <a:endParaRPr lang="en-US" sz="2000" dirty="0"/>
          </a:p>
        </p:txBody>
      </p:sp>
      <p:sp>
        <p:nvSpPr>
          <p:cNvPr id="4" name="Slide Number Placeholder 3"/>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40</a:t>
            </a:fld>
            <a:endParaRPr lang="en-US">
              <a:solidFill>
                <a:prstClr val="black">
                  <a:tint val="75000"/>
                </a:prstClr>
              </a:solidFill>
              <a:latin typeface="Calibri"/>
            </a:endParaRPr>
          </a:p>
        </p:txBody>
      </p:sp>
      <p:sp>
        <p:nvSpPr>
          <p:cNvPr id="8" name="Title 1"/>
          <p:cNvSpPr>
            <a:spLocks noGrp="1"/>
          </p:cNvSpPr>
          <p:nvPr>
            <p:ph type="title"/>
          </p:nvPr>
        </p:nvSpPr>
        <p:spPr>
          <a:xfrm>
            <a:off x="190005" y="0"/>
            <a:ext cx="8953994" cy="1370013"/>
          </a:xfrm>
        </p:spPr>
        <p:txBody>
          <a:bodyPr>
            <a:normAutofit fontScale="90000"/>
          </a:bodyPr>
          <a:lstStyle/>
          <a:p>
            <a:r>
              <a:rPr lang="en-US" dirty="0" smtClean="0"/>
              <a:t>Does knowledge influence handwashing?</a:t>
            </a:r>
            <a:endParaRPr lang="en-US" dirty="0"/>
          </a:p>
        </p:txBody>
      </p:sp>
    </p:spTree>
    <p:extLst>
      <p:ext uri="{BB962C8B-B14F-4D97-AF65-F5344CB8AC3E}">
        <p14:creationId xmlns:p14="http://schemas.microsoft.com/office/powerpoint/2010/main" val="422298841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005" y="0"/>
            <a:ext cx="8953994" cy="1370013"/>
          </a:xfrm>
        </p:spPr>
        <p:txBody>
          <a:bodyPr>
            <a:normAutofit fontScale="90000"/>
          </a:bodyPr>
          <a:lstStyle/>
          <a:p>
            <a:r>
              <a:rPr lang="en-US" dirty="0" smtClean="0"/>
              <a:t>Does knowledge influence handwashing?</a:t>
            </a:r>
            <a:endParaRPr lang="en-US" dirty="0"/>
          </a:p>
        </p:txBody>
      </p:sp>
      <p:sp>
        <p:nvSpPr>
          <p:cNvPr id="3" name="Content Placeholder 2"/>
          <p:cNvSpPr>
            <a:spLocks noGrp="1"/>
          </p:cNvSpPr>
          <p:nvPr>
            <p:ph sz="half" idx="1"/>
          </p:nvPr>
        </p:nvSpPr>
        <p:spPr/>
        <p:txBody>
          <a:bodyPr>
            <a:normAutofit fontScale="92500" lnSpcReduction="10000"/>
          </a:bodyPr>
          <a:lstStyle/>
          <a:p>
            <a:pPr marL="0" indent="0">
              <a:buNone/>
            </a:pPr>
            <a:r>
              <a:rPr lang="en-US" sz="3500" dirty="0" smtClean="0"/>
              <a:t>In general:</a:t>
            </a:r>
          </a:p>
          <a:p>
            <a:r>
              <a:rPr lang="en-US" dirty="0"/>
              <a:t>K</a:t>
            </a:r>
            <a:r>
              <a:rPr lang="en-US" dirty="0" smtClean="0"/>
              <a:t>nowledge </a:t>
            </a:r>
            <a:r>
              <a:rPr lang="en-US" b="1" dirty="0" smtClean="0">
                <a:solidFill>
                  <a:srgbClr val="1F497D"/>
                </a:solidFill>
              </a:rPr>
              <a:t>does</a:t>
            </a:r>
            <a:r>
              <a:rPr lang="en-US" dirty="0" smtClean="0">
                <a:solidFill>
                  <a:srgbClr val="1F497D"/>
                </a:solidFill>
              </a:rPr>
              <a:t> </a:t>
            </a:r>
            <a:r>
              <a:rPr lang="en-US" dirty="0" smtClean="0"/>
              <a:t>influence </a:t>
            </a:r>
            <a:r>
              <a:rPr lang="en-US" dirty="0" err="1" smtClean="0"/>
              <a:t>handwashing</a:t>
            </a:r>
            <a:endParaRPr lang="en-US" dirty="0" smtClean="0"/>
          </a:p>
          <a:p>
            <a:endParaRPr lang="en-US" dirty="0"/>
          </a:p>
          <a:p>
            <a:r>
              <a:rPr lang="en-US" dirty="0" smtClean="0"/>
              <a:t>It is not a strong predictor of </a:t>
            </a:r>
            <a:r>
              <a:rPr lang="en-US" dirty="0" err="1" smtClean="0"/>
              <a:t>handwashing</a:t>
            </a:r>
            <a:r>
              <a:rPr lang="en-US" dirty="0" smtClean="0"/>
              <a:t> with soap</a:t>
            </a:r>
          </a:p>
          <a:p>
            <a:endParaRPr lang="en-US" dirty="0"/>
          </a:p>
          <a:p>
            <a:r>
              <a:rPr lang="en-US" dirty="0" smtClean="0"/>
              <a:t>Other factors appear to have an even greater influence on behaviors</a:t>
            </a:r>
          </a:p>
          <a:p>
            <a:endParaRPr lang="en-US" dirty="0"/>
          </a:p>
          <a:p>
            <a:endParaRPr lang="en-US" dirty="0" smtClean="0"/>
          </a:p>
        </p:txBody>
      </p:sp>
      <p:sp>
        <p:nvSpPr>
          <p:cNvPr id="5" name="Slide Number Placeholder 4"/>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41</a:t>
            </a:fld>
            <a:endParaRPr lang="en-US">
              <a:solidFill>
                <a:prstClr val="black">
                  <a:tint val="75000"/>
                </a:prstClr>
              </a:solidFill>
              <a:latin typeface="Calibri"/>
            </a:endParaRPr>
          </a:p>
        </p:txBody>
      </p:sp>
      <p:sp>
        <p:nvSpPr>
          <p:cNvPr id="6" name="Frame 5"/>
          <p:cNvSpPr/>
          <p:nvPr/>
        </p:nvSpPr>
        <p:spPr>
          <a:xfrm>
            <a:off x="0" y="0"/>
            <a:ext cx="9144000" cy="6858000"/>
          </a:xfrm>
          <a:prstGeom prst="frame">
            <a:avLst>
              <a:gd name="adj1" fmla="val 2130"/>
            </a:avLst>
          </a:prstGeom>
          <a:solidFill>
            <a:srgbClr val="5472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 name="Picture 7"/>
          <p:cNvPicPr>
            <a:picLocks noChangeAspect="1"/>
          </p:cNvPicPr>
          <p:nvPr/>
        </p:nvPicPr>
        <p:blipFill>
          <a:blip r:embed="rId3"/>
          <a:stretch>
            <a:fillRect/>
          </a:stretch>
        </p:blipFill>
        <p:spPr>
          <a:xfrm>
            <a:off x="6406216" y="1166691"/>
            <a:ext cx="2280584" cy="3145634"/>
          </a:xfrm>
          <a:prstGeom prst="rect">
            <a:avLst/>
          </a:prstGeom>
        </p:spPr>
      </p:pic>
      <p:pic>
        <p:nvPicPr>
          <p:cNvPr id="9" name="Picture 8" descr="Screenshot 2014-11-21 12.27.44.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56917" y="4312325"/>
            <a:ext cx="3318915" cy="2250310"/>
          </a:xfrm>
          <a:prstGeom prst="rect">
            <a:avLst/>
          </a:prstGeom>
        </p:spPr>
      </p:pic>
    </p:spTree>
    <p:extLst>
      <p:ext uri="{BB962C8B-B14F-4D97-AF65-F5344CB8AC3E}">
        <p14:creationId xmlns:p14="http://schemas.microsoft.com/office/powerpoint/2010/main" val="172426285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creenshot 2014-10-22 18.09.2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270" y="4863780"/>
            <a:ext cx="3885581" cy="1510803"/>
          </a:xfrm>
          <a:prstGeom prst="rect">
            <a:avLst/>
          </a:prstGeom>
          <a:ln>
            <a:solidFill>
              <a:srgbClr val="4F81BD"/>
            </a:solidFill>
          </a:ln>
        </p:spPr>
      </p:pic>
      <p:sp>
        <p:nvSpPr>
          <p:cNvPr id="2" name="Title 1"/>
          <p:cNvSpPr>
            <a:spLocks noGrp="1"/>
          </p:cNvSpPr>
          <p:nvPr>
            <p:ph type="title"/>
          </p:nvPr>
        </p:nvSpPr>
        <p:spPr>
          <a:xfrm>
            <a:off x="142504" y="126972"/>
            <a:ext cx="9001496" cy="852356"/>
          </a:xfrm>
        </p:spPr>
        <p:txBody>
          <a:bodyPr>
            <a:normAutofit/>
          </a:bodyPr>
          <a:lstStyle/>
          <a:p>
            <a:r>
              <a:rPr lang="en-US" sz="4000" dirty="0" smtClean="0"/>
              <a:t>What other factors influence HWWS?</a:t>
            </a:r>
            <a:endParaRPr lang="en-US" sz="4000" dirty="0"/>
          </a:p>
        </p:txBody>
      </p:sp>
      <p:sp>
        <p:nvSpPr>
          <p:cNvPr id="3" name="Content Placeholder 2"/>
          <p:cNvSpPr>
            <a:spLocks noGrp="1"/>
          </p:cNvSpPr>
          <p:nvPr>
            <p:ph idx="1"/>
          </p:nvPr>
        </p:nvSpPr>
        <p:spPr>
          <a:xfrm>
            <a:off x="142504" y="1417638"/>
            <a:ext cx="4084829" cy="4938712"/>
          </a:xfrm>
        </p:spPr>
        <p:txBody>
          <a:bodyPr>
            <a:normAutofit fontScale="92500" lnSpcReduction="10000"/>
          </a:bodyPr>
          <a:lstStyle/>
          <a:p>
            <a:r>
              <a:rPr lang="en-US" dirty="0" smtClean="0"/>
              <a:t>Various frameworks and models exists:</a:t>
            </a:r>
          </a:p>
          <a:p>
            <a:pPr lvl="1"/>
            <a:r>
              <a:rPr lang="en-US" dirty="0" smtClean="0"/>
              <a:t>Handwashing</a:t>
            </a:r>
            <a:r>
              <a:rPr lang="en-US" dirty="0"/>
              <a:t>-</a:t>
            </a:r>
            <a:r>
              <a:rPr lang="en-US" dirty="0" smtClean="0"/>
              <a:t>specific</a:t>
            </a:r>
          </a:p>
          <a:p>
            <a:pPr lvl="1"/>
            <a:r>
              <a:rPr lang="en-US" dirty="0" smtClean="0"/>
              <a:t>Water, sanitation, and hygiene in general</a:t>
            </a:r>
          </a:p>
          <a:p>
            <a:pPr lvl="1"/>
            <a:r>
              <a:rPr lang="en-US" dirty="0" smtClean="0"/>
              <a:t>Behavior and behavior change</a:t>
            </a:r>
          </a:p>
          <a:p>
            <a:endParaRPr lang="en-US" dirty="0" smtClean="0"/>
          </a:p>
          <a:p>
            <a:r>
              <a:rPr lang="en-US" dirty="0" smtClean="0"/>
              <a:t>Each has its own strengths and advantages</a:t>
            </a:r>
            <a:endParaRPr lang="en-US" dirty="0"/>
          </a:p>
        </p:txBody>
      </p:sp>
      <p:pic>
        <p:nvPicPr>
          <p:cNvPr id="4" name="Picture 3" descr="Screenshot 2014-10-22 18.04.46.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83020" y="2501691"/>
            <a:ext cx="3024305" cy="3117491"/>
          </a:xfrm>
          <a:prstGeom prst="rect">
            <a:avLst/>
          </a:prstGeom>
          <a:ln>
            <a:solidFill>
              <a:srgbClr val="4F81BD"/>
            </a:solidFill>
          </a:ln>
        </p:spPr>
      </p:pic>
      <p:pic>
        <p:nvPicPr>
          <p:cNvPr id="6" name="Picture 5" descr="Screenshot 2014-10-22 18.08.12.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27333" y="1950781"/>
            <a:ext cx="3474898" cy="1656291"/>
          </a:xfrm>
          <a:prstGeom prst="rect">
            <a:avLst/>
          </a:prstGeom>
          <a:ln>
            <a:solidFill>
              <a:srgbClr val="4F81BD"/>
            </a:solidFill>
          </a:ln>
        </p:spPr>
      </p:pic>
      <p:pic>
        <p:nvPicPr>
          <p:cNvPr id="5" name="Picture 4" descr="Screenshot 2014-10-22 18.06.52.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39060" y="852356"/>
            <a:ext cx="2968265" cy="1414040"/>
          </a:xfrm>
          <a:prstGeom prst="rect">
            <a:avLst/>
          </a:prstGeom>
          <a:ln>
            <a:solidFill>
              <a:schemeClr val="accent1"/>
            </a:solidFill>
          </a:ln>
        </p:spPr>
      </p:pic>
      <p:sp>
        <p:nvSpPr>
          <p:cNvPr id="8" name="Slide Number Placeholder 7"/>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42</a:t>
            </a:fld>
            <a:endParaRPr lang="en-US">
              <a:solidFill>
                <a:prstClr val="black">
                  <a:tint val="75000"/>
                </a:prstClr>
              </a:solidFill>
              <a:latin typeface="Calibri"/>
            </a:endParaRPr>
          </a:p>
        </p:txBody>
      </p:sp>
    </p:spTree>
    <p:extLst>
      <p:ext uri="{BB962C8B-B14F-4D97-AF65-F5344CB8AC3E}">
        <p14:creationId xmlns:p14="http://schemas.microsoft.com/office/powerpoint/2010/main" val="182956042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752" y="0"/>
            <a:ext cx="9025247" cy="1417638"/>
          </a:xfrm>
        </p:spPr>
        <p:txBody>
          <a:bodyPr>
            <a:normAutofit/>
          </a:bodyPr>
          <a:lstStyle/>
          <a:p>
            <a:r>
              <a:rPr lang="en-US" sz="4000" dirty="0" smtClean="0"/>
              <a:t>What other factors influence HWWS?</a:t>
            </a:r>
            <a:endParaRPr lang="en-US" sz="4000" dirty="0"/>
          </a:p>
        </p:txBody>
      </p:sp>
      <p:pic>
        <p:nvPicPr>
          <p:cNvPr id="5" name="Picture 4" descr="Curtis Framework.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7572" y="1166917"/>
            <a:ext cx="7145047" cy="5211296"/>
          </a:xfrm>
          <a:prstGeom prst="rect">
            <a:avLst/>
          </a:prstGeom>
        </p:spPr>
      </p:pic>
      <p:sp>
        <p:nvSpPr>
          <p:cNvPr id="6" name="TextBox 5"/>
          <p:cNvSpPr txBox="1"/>
          <p:nvPr/>
        </p:nvSpPr>
        <p:spPr>
          <a:xfrm>
            <a:off x="6814756" y="6008881"/>
            <a:ext cx="1766905" cy="369332"/>
          </a:xfrm>
          <a:prstGeom prst="rect">
            <a:avLst/>
          </a:prstGeom>
          <a:noFill/>
        </p:spPr>
        <p:txBody>
          <a:bodyPr wrap="none" rtlCol="0">
            <a:spAutoFit/>
          </a:bodyPr>
          <a:lstStyle/>
          <a:p>
            <a:r>
              <a:rPr lang="en-US" dirty="0" smtClean="0">
                <a:solidFill>
                  <a:prstClr val="black"/>
                </a:solidFill>
                <a:latin typeface="Calibri"/>
              </a:rPr>
              <a:t>Curtis et al. 2011</a:t>
            </a:r>
            <a:endParaRPr lang="en-US" dirty="0">
              <a:solidFill>
                <a:prstClr val="black"/>
              </a:solidFill>
              <a:latin typeface="Calibri"/>
            </a:endParaRPr>
          </a:p>
        </p:txBody>
      </p:sp>
      <p:sp>
        <p:nvSpPr>
          <p:cNvPr id="3" name="Slide Number Placeholder 2"/>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43</a:t>
            </a:fld>
            <a:endParaRPr lang="en-US">
              <a:solidFill>
                <a:prstClr val="black">
                  <a:tint val="75000"/>
                </a:prstClr>
              </a:solidFill>
              <a:latin typeface="Calibri"/>
            </a:endParaRPr>
          </a:p>
        </p:txBody>
      </p:sp>
      <p:sp>
        <p:nvSpPr>
          <p:cNvPr id="8" name="Frame 7"/>
          <p:cNvSpPr/>
          <p:nvPr/>
        </p:nvSpPr>
        <p:spPr>
          <a:xfrm>
            <a:off x="0" y="0"/>
            <a:ext cx="9144000" cy="6858000"/>
          </a:xfrm>
          <a:prstGeom prst="frame">
            <a:avLst>
              <a:gd name="adj1" fmla="val 2130"/>
            </a:avLst>
          </a:prstGeom>
          <a:solidFill>
            <a:srgbClr val="5472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37892002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004" y="0"/>
            <a:ext cx="9048996" cy="1417638"/>
          </a:xfrm>
        </p:spPr>
        <p:txBody>
          <a:bodyPr>
            <a:normAutofit/>
          </a:bodyPr>
          <a:lstStyle/>
          <a:p>
            <a:r>
              <a:rPr lang="en-US" sz="3900" dirty="0" smtClean="0"/>
              <a:t>What other factor influence </a:t>
            </a:r>
            <a:r>
              <a:rPr lang="en-US" sz="3900" dirty="0"/>
              <a:t>h</a:t>
            </a:r>
            <a:r>
              <a:rPr lang="en-US" sz="3900" dirty="0" smtClean="0"/>
              <a:t>andwashing</a:t>
            </a:r>
            <a:r>
              <a:rPr lang="en-US" sz="3900" dirty="0"/>
              <a:t>?</a:t>
            </a:r>
          </a:p>
        </p:txBody>
      </p:sp>
      <p:sp>
        <p:nvSpPr>
          <p:cNvPr id="3" name="Content Placeholder 2"/>
          <p:cNvSpPr>
            <a:spLocks noGrp="1"/>
          </p:cNvSpPr>
          <p:nvPr>
            <p:ph idx="1"/>
          </p:nvPr>
        </p:nvSpPr>
        <p:spPr>
          <a:xfrm>
            <a:off x="240144" y="1417638"/>
            <a:ext cx="5774349" cy="4708525"/>
          </a:xfrm>
        </p:spPr>
        <p:txBody>
          <a:bodyPr>
            <a:normAutofit fontScale="85000" lnSpcReduction="20000"/>
          </a:bodyPr>
          <a:lstStyle/>
          <a:p>
            <a:r>
              <a:rPr lang="en-US" dirty="0" smtClean="0"/>
              <a:t>Planning:  The Pursuit of Long-Term Objectives</a:t>
            </a:r>
          </a:p>
          <a:p>
            <a:pPr lvl="1"/>
            <a:endParaRPr lang="en-US" dirty="0" smtClean="0"/>
          </a:p>
          <a:p>
            <a:pPr lvl="1"/>
            <a:r>
              <a:rPr lang="en-US" dirty="0" err="1" smtClean="0"/>
              <a:t>Handwashing</a:t>
            </a:r>
            <a:r>
              <a:rPr lang="en-US" dirty="0" smtClean="0"/>
              <a:t> as the foundation for protecting and maintaining a health and a healthy environment</a:t>
            </a:r>
          </a:p>
          <a:p>
            <a:pPr lvl="1"/>
            <a:endParaRPr lang="en-US" dirty="0" smtClean="0"/>
          </a:p>
          <a:p>
            <a:pPr lvl="1"/>
            <a:r>
              <a:rPr lang="en-US" dirty="0" smtClean="0"/>
              <a:t>Teaching children the importance of good hygiene and manners to children</a:t>
            </a:r>
          </a:p>
          <a:p>
            <a:pPr marL="0" indent="0">
              <a:buNone/>
            </a:pPr>
            <a:endParaRPr lang="en-US" dirty="0" smtClean="0"/>
          </a:p>
          <a:p>
            <a:r>
              <a:rPr lang="en-US" dirty="0" smtClean="0"/>
              <a:t>Different from planning to avoid the risk of an outbreak of immediate disease threat</a:t>
            </a:r>
          </a:p>
        </p:txBody>
      </p:sp>
      <p:pic>
        <p:nvPicPr>
          <p:cNvPr id="5" name="Picture 4" descr="Curtis Framework.jpg"/>
          <p:cNvPicPr>
            <a:picLocks noChangeAspect="1"/>
          </p:cNvPicPr>
          <p:nvPr/>
        </p:nvPicPr>
        <p:blipFill rotWithShape="1">
          <a:blip r:embed="rId3">
            <a:extLst>
              <a:ext uri="{28A0092B-C50C-407E-A947-70E740481C1C}">
                <a14:useLocalDpi xmlns:a14="http://schemas.microsoft.com/office/drawing/2010/main" val="0"/>
              </a:ext>
            </a:extLst>
          </a:blip>
          <a:srcRect l="35328" r="24423"/>
          <a:stretch/>
        </p:blipFill>
        <p:spPr>
          <a:xfrm>
            <a:off x="6014493" y="1175504"/>
            <a:ext cx="2875862" cy="5211296"/>
          </a:xfrm>
          <a:prstGeom prst="rect">
            <a:avLst/>
          </a:prstGeom>
        </p:spPr>
      </p:pic>
      <p:sp>
        <p:nvSpPr>
          <p:cNvPr id="6" name="TextBox 5"/>
          <p:cNvSpPr txBox="1"/>
          <p:nvPr/>
        </p:nvSpPr>
        <p:spPr>
          <a:xfrm>
            <a:off x="6736547" y="6386800"/>
            <a:ext cx="1766905" cy="369332"/>
          </a:xfrm>
          <a:prstGeom prst="rect">
            <a:avLst/>
          </a:prstGeom>
          <a:noFill/>
        </p:spPr>
        <p:txBody>
          <a:bodyPr wrap="none" rtlCol="0">
            <a:spAutoFit/>
          </a:bodyPr>
          <a:lstStyle/>
          <a:p>
            <a:r>
              <a:rPr lang="en-US" dirty="0" smtClean="0">
                <a:solidFill>
                  <a:prstClr val="black"/>
                </a:solidFill>
                <a:latin typeface="Calibri"/>
              </a:rPr>
              <a:t>Curtis et al. 2011</a:t>
            </a:r>
            <a:endParaRPr lang="en-US" dirty="0">
              <a:solidFill>
                <a:prstClr val="black"/>
              </a:solidFill>
              <a:latin typeface="Calibri"/>
            </a:endParaRPr>
          </a:p>
        </p:txBody>
      </p:sp>
      <p:sp>
        <p:nvSpPr>
          <p:cNvPr id="4" name="Frame 3"/>
          <p:cNvSpPr/>
          <p:nvPr/>
        </p:nvSpPr>
        <p:spPr>
          <a:xfrm>
            <a:off x="6159633" y="1737310"/>
            <a:ext cx="2656888" cy="1021949"/>
          </a:xfrm>
          <a:prstGeom prst="frame">
            <a:avLst>
              <a:gd name="adj1" fmla="val 7461"/>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solidFill>
                <a:prstClr val="black"/>
              </a:solidFill>
              <a:latin typeface="Calibri"/>
            </a:endParaRPr>
          </a:p>
        </p:txBody>
      </p:sp>
      <p:sp>
        <p:nvSpPr>
          <p:cNvPr id="7" name="Slide Number Placeholder 6"/>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44</a:t>
            </a:fld>
            <a:endParaRPr lang="en-US">
              <a:solidFill>
                <a:prstClr val="black">
                  <a:tint val="75000"/>
                </a:prstClr>
              </a:solidFill>
              <a:latin typeface="Calibri"/>
            </a:endParaRPr>
          </a:p>
        </p:txBody>
      </p:sp>
    </p:spTree>
    <p:extLst>
      <p:ext uri="{BB962C8B-B14F-4D97-AF65-F5344CB8AC3E}">
        <p14:creationId xmlns:p14="http://schemas.microsoft.com/office/powerpoint/2010/main" val="405744807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i="1" dirty="0"/>
              <a:t>Planning</a:t>
            </a:r>
            <a:r>
              <a:rPr lang="en-US" dirty="0"/>
              <a:t> Example: </a:t>
            </a:r>
            <a:br>
              <a:rPr lang="en-US" dirty="0"/>
            </a:br>
            <a:r>
              <a:rPr lang="en-US" dirty="0"/>
              <a:t>Community Health Clubs</a:t>
            </a:r>
          </a:p>
        </p:txBody>
      </p:sp>
      <p:sp>
        <p:nvSpPr>
          <p:cNvPr id="3" name="Content Placeholder 2"/>
          <p:cNvSpPr>
            <a:spLocks noGrp="1"/>
          </p:cNvSpPr>
          <p:nvPr>
            <p:ph idx="1"/>
          </p:nvPr>
        </p:nvSpPr>
        <p:spPr>
          <a:xfrm>
            <a:off x="118752" y="1417638"/>
            <a:ext cx="6014245" cy="5303837"/>
          </a:xfrm>
        </p:spPr>
        <p:txBody>
          <a:bodyPr>
            <a:normAutofit fontScale="77500" lnSpcReduction="20000"/>
          </a:bodyPr>
          <a:lstStyle/>
          <a:p>
            <a:r>
              <a:rPr lang="en-US" dirty="0" smtClean="0"/>
              <a:t>Intervention model pioneered in southern Africa, expanded to Latin America and the Caribbean.</a:t>
            </a:r>
          </a:p>
          <a:p>
            <a:endParaRPr lang="en-US" dirty="0"/>
          </a:p>
          <a:p>
            <a:r>
              <a:rPr lang="en-US" dirty="0" smtClean="0"/>
              <a:t>Multi-stage, long-term engagement model.</a:t>
            </a:r>
          </a:p>
          <a:p>
            <a:endParaRPr lang="en-US" dirty="0"/>
          </a:p>
          <a:p>
            <a:r>
              <a:rPr lang="en-US" dirty="0" smtClean="0"/>
              <a:t>In brief:</a:t>
            </a:r>
          </a:p>
          <a:p>
            <a:pPr lvl="1"/>
            <a:r>
              <a:rPr lang="en-US" dirty="0" smtClean="0"/>
              <a:t>Health clubs are introduced by the implementing organization.</a:t>
            </a:r>
          </a:p>
          <a:p>
            <a:pPr lvl="1"/>
            <a:r>
              <a:rPr lang="en-US" dirty="0" smtClean="0"/>
              <a:t>Membership is free and voluntary, local steering committees are elected by the participants.</a:t>
            </a:r>
          </a:p>
          <a:p>
            <a:pPr lvl="1"/>
            <a:r>
              <a:rPr lang="en-US" dirty="0" smtClean="0"/>
              <a:t>Weekly sessions are held, each focusing on a specific hygiene related topic</a:t>
            </a:r>
            <a:endParaRPr lang="en-US" dirty="0"/>
          </a:p>
        </p:txBody>
      </p:sp>
      <p:sp>
        <p:nvSpPr>
          <p:cNvPr id="4" name="Rounded Rectangle 3"/>
          <p:cNvSpPr/>
          <p:nvPr/>
        </p:nvSpPr>
        <p:spPr>
          <a:xfrm>
            <a:off x="6069271" y="1087944"/>
            <a:ext cx="2617529" cy="2628850"/>
          </a:xfrm>
          <a:prstGeom prst="roundRect">
            <a:avLst>
              <a:gd name="adj" fmla="val 10000"/>
            </a:avLst>
          </a:prstGeom>
          <a:blipFill>
            <a:blip r:embed="rId3" cstate="print">
              <a:extLst>
                <a:ext uri="{28A0092B-C50C-407E-A947-70E740481C1C}">
                  <a14:useLocalDpi xmlns:a14="http://schemas.microsoft.com/office/drawing/2010/main" val="0"/>
                </a:ext>
              </a:extLst>
            </a:blip>
            <a:srcRect/>
            <a:stretch>
              <a:fillRect l="-10000" r="-10000"/>
            </a:stretch>
          </a:blipFill>
        </p:spPr>
        <p:style>
          <a:lnRef idx="3">
            <a:schemeClr val="lt1">
              <a:hueOff val="0"/>
              <a:satOff val="0"/>
              <a:lumOff val="0"/>
              <a:alphaOff val="0"/>
            </a:schemeClr>
          </a:lnRef>
          <a:fillRef idx="1">
            <a:scrgbClr r="0" g="0" b="0"/>
          </a:fillRef>
          <a:effectRef idx="1">
            <a:schemeClr val="accent1">
              <a:tint val="50000"/>
              <a:hueOff val="0"/>
              <a:satOff val="0"/>
              <a:lumOff val="0"/>
              <a:alphaOff val="0"/>
            </a:schemeClr>
          </a:effectRef>
          <a:fontRef idx="minor">
            <a:schemeClr val="lt1">
              <a:hueOff val="0"/>
              <a:satOff val="0"/>
              <a:lumOff val="0"/>
              <a:alphaOff val="0"/>
            </a:schemeClr>
          </a:fontRef>
        </p:style>
      </p:sp>
      <p:sp>
        <p:nvSpPr>
          <p:cNvPr id="5" name="Rounded Rectangle 4"/>
          <p:cNvSpPr/>
          <p:nvPr/>
        </p:nvSpPr>
        <p:spPr>
          <a:xfrm>
            <a:off x="6606543" y="3526223"/>
            <a:ext cx="2233879" cy="2265780"/>
          </a:xfrm>
          <a:prstGeom prst="roundRect">
            <a:avLst>
              <a:gd name="adj" fmla="val 10000"/>
            </a:avLst>
          </a:prstGeom>
          <a:blipFill>
            <a:blip r:embed="rId4" cstate="print">
              <a:extLst>
                <a:ext uri="{28A0092B-C50C-407E-A947-70E740481C1C}">
                  <a14:useLocalDpi xmlns:a14="http://schemas.microsoft.com/office/drawing/2010/main" val="0"/>
                </a:ext>
              </a:extLst>
            </a:blip>
            <a:srcRect/>
            <a:stretch>
              <a:fillRect l="-31000" r="-31000"/>
            </a:stretch>
          </a:blipFill>
        </p:spPr>
        <p:style>
          <a:lnRef idx="3">
            <a:schemeClr val="lt1">
              <a:hueOff val="0"/>
              <a:satOff val="0"/>
              <a:lumOff val="0"/>
              <a:alphaOff val="0"/>
            </a:schemeClr>
          </a:lnRef>
          <a:fillRef idx="1">
            <a:scrgbClr r="0" g="0" b="0"/>
          </a:fillRef>
          <a:effectRef idx="1">
            <a:schemeClr val="accent1">
              <a:tint val="50000"/>
              <a:hueOff val="-4363171"/>
              <a:satOff val="-234"/>
              <a:lumOff val="3788"/>
              <a:alphaOff val="0"/>
            </a:schemeClr>
          </a:effectRef>
          <a:fontRef idx="minor">
            <a:schemeClr val="lt1">
              <a:hueOff val="0"/>
              <a:satOff val="0"/>
              <a:lumOff val="0"/>
              <a:alphaOff val="0"/>
            </a:schemeClr>
          </a:fontRef>
        </p:style>
      </p:sp>
      <p:sp>
        <p:nvSpPr>
          <p:cNvPr id="6" name="TextBox 5"/>
          <p:cNvSpPr txBox="1"/>
          <p:nvPr/>
        </p:nvSpPr>
        <p:spPr>
          <a:xfrm>
            <a:off x="6773142" y="6319722"/>
            <a:ext cx="2067280" cy="369332"/>
          </a:xfrm>
          <a:prstGeom prst="rect">
            <a:avLst/>
          </a:prstGeom>
          <a:noFill/>
        </p:spPr>
        <p:txBody>
          <a:bodyPr wrap="none" rtlCol="0">
            <a:spAutoFit/>
          </a:bodyPr>
          <a:lstStyle/>
          <a:p>
            <a:r>
              <a:rPr lang="en-US" dirty="0" smtClean="0">
                <a:solidFill>
                  <a:prstClr val="black"/>
                </a:solidFill>
                <a:latin typeface="Calibri"/>
              </a:rPr>
              <a:t>Photos: J. Rosenfeld</a:t>
            </a:r>
            <a:endParaRPr lang="en-US" dirty="0">
              <a:solidFill>
                <a:prstClr val="black"/>
              </a:solidFill>
              <a:latin typeface="Calibri"/>
            </a:endParaRPr>
          </a:p>
        </p:txBody>
      </p:sp>
      <p:sp>
        <p:nvSpPr>
          <p:cNvPr id="7" name="Slide Number Placeholder 6"/>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45</a:t>
            </a:fld>
            <a:endParaRPr lang="en-US">
              <a:solidFill>
                <a:prstClr val="black">
                  <a:tint val="75000"/>
                </a:prstClr>
              </a:solidFill>
              <a:latin typeface="Calibri"/>
            </a:endParaRPr>
          </a:p>
        </p:txBody>
      </p:sp>
    </p:spTree>
    <p:extLst>
      <p:ext uri="{BB962C8B-B14F-4D97-AF65-F5344CB8AC3E}">
        <p14:creationId xmlns:p14="http://schemas.microsoft.com/office/powerpoint/2010/main" val="60601824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Planning</a:t>
            </a:r>
            <a:r>
              <a:rPr lang="en-US" dirty="0" smtClean="0"/>
              <a:t>: Community Health Clubs</a:t>
            </a:r>
            <a:endParaRPr lang="en-US" dirty="0"/>
          </a:p>
        </p:txBody>
      </p:sp>
      <p:sp>
        <p:nvSpPr>
          <p:cNvPr id="3" name="Content Placeholder 2"/>
          <p:cNvSpPr>
            <a:spLocks noGrp="1"/>
          </p:cNvSpPr>
          <p:nvPr>
            <p:ph idx="1"/>
          </p:nvPr>
        </p:nvSpPr>
        <p:spPr>
          <a:xfrm>
            <a:off x="240144" y="1417638"/>
            <a:ext cx="5737980" cy="4708525"/>
          </a:xfrm>
        </p:spPr>
        <p:txBody>
          <a:bodyPr>
            <a:normAutofit fontScale="85000" lnSpcReduction="10000"/>
          </a:bodyPr>
          <a:lstStyle/>
          <a:p>
            <a:r>
              <a:rPr lang="en-US" dirty="0" smtClean="0"/>
              <a:t>Participatory learning and problem solving activities incorporated into weekly sessions.</a:t>
            </a:r>
          </a:p>
          <a:p>
            <a:endParaRPr lang="en-US" dirty="0"/>
          </a:p>
          <a:p>
            <a:r>
              <a:rPr lang="en-US" dirty="0" smtClean="0"/>
              <a:t>Groups identify key problem areas and agree, collectively, on a feasible and appropriate “homework” assignments.</a:t>
            </a:r>
          </a:p>
          <a:p>
            <a:pPr lvl="1"/>
            <a:r>
              <a:rPr lang="en-US" dirty="0" smtClean="0"/>
              <a:t>Example: After discussing </a:t>
            </a:r>
            <a:r>
              <a:rPr lang="en-US" dirty="0" err="1" smtClean="0"/>
              <a:t>handwashing</a:t>
            </a:r>
            <a:r>
              <a:rPr lang="en-US" dirty="0" smtClean="0"/>
              <a:t>, all members will agree to designate a location in the household for </a:t>
            </a:r>
            <a:r>
              <a:rPr lang="en-US" dirty="0" err="1" smtClean="0"/>
              <a:t>handwashing</a:t>
            </a:r>
            <a:endParaRPr lang="en-US" dirty="0" smtClean="0"/>
          </a:p>
          <a:p>
            <a:endParaRPr lang="en-US" dirty="0"/>
          </a:p>
          <a:p>
            <a:endParaRPr lang="en-US" dirty="0" smtClean="0"/>
          </a:p>
          <a:p>
            <a:endParaRPr lang="en-US" dirty="0"/>
          </a:p>
          <a:p>
            <a:endParaRPr lang="en-US" dirty="0"/>
          </a:p>
        </p:txBody>
      </p:sp>
      <p:sp>
        <p:nvSpPr>
          <p:cNvPr id="4" name="Rounded Rectangle 3"/>
          <p:cNvSpPr>
            <a:spLocks noChangeAspect="1"/>
          </p:cNvSpPr>
          <p:nvPr/>
        </p:nvSpPr>
        <p:spPr>
          <a:xfrm>
            <a:off x="6228658" y="2442158"/>
            <a:ext cx="2565678" cy="2533719"/>
          </a:xfrm>
          <a:prstGeom prst="roundRect">
            <a:avLst>
              <a:gd name="adj" fmla="val 10000"/>
            </a:avLst>
          </a:prstGeom>
          <a:blipFill>
            <a:blip r:embed="rId3" cstate="print">
              <a:extLst>
                <a:ext uri="{28A0092B-C50C-407E-A947-70E740481C1C}">
                  <a14:useLocalDpi xmlns:a14="http://schemas.microsoft.com/office/drawing/2010/main" val="0"/>
                </a:ext>
              </a:extLst>
            </a:blip>
            <a:srcRect/>
            <a:stretch>
              <a:fillRect l="-16000" r="-16000"/>
            </a:stretch>
          </a:blipFill>
        </p:spPr>
        <p:style>
          <a:lnRef idx="3">
            <a:schemeClr val="lt1">
              <a:hueOff val="0"/>
              <a:satOff val="0"/>
              <a:lumOff val="0"/>
              <a:alphaOff val="0"/>
            </a:schemeClr>
          </a:lnRef>
          <a:fillRef idx="1">
            <a:scrgbClr r="0" g="0" b="0"/>
          </a:fillRef>
          <a:effectRef idx="1">
            <a:schemeClr val="accent1">
              <a:tint val="50000"/>
              <a:hueOff val="-13089511"/>
              <a:satOff val="-703"/>
              <a:lumOff val="11364"/>
              <a:alphaOff val="0"/>
            </a:schemeClr>
          </a:effectRef>
          <a:fontRef idx="minor">
            <a:schemeClr val="lt1">
              <a:hueOff val="0"/>
              <a:satOff val="0"/>
              <a:lumOff val="0"/>
              <a:alphaOff val="0"/>
            </a:schemeClr>
          </a:fontRef>
        </p:style>
      </p:sp>
      <p:sp>
        <p:nvSpPr>
          <p:cNvPr id="5" name="TextBox 4"/>
          <p:cNvSpPr txBox="1"/>
          <p:nvPr/>
        </p:nvSpPr>
        <p:spPr>
          <a:xfrm>
            <a:off x="6773142" y="6171684"/>
            <a:ext cx="2067280" cy="369332"/>
          </a:xfrm>
          <a:prstGeom prst="rect">
            <a:avLst/>
          </a:prstGeom>
          <a:noFill/>
        </p:spPr>
        <p:txBody>
          <a:bodyPr wrap="none" rtlCol="0">
            <a:spAutoFit/>
          </a:bodyPr>
          <a:lstStyle/>
          <a:p>
            <a:r>
              <a:rPr lang="en-US" dirty="0" smtClean="0">
                <a:solidFill>
                  <a:prstClr val="black"/>
                </a:solidFill>
                <a:latin typeface="Calibri"/>
              </a:rPr>
              <a:t>Photos: J. Rosenfeld</a:t>
            </a:r>
            <a:endParaRPr lang="en-US" dirty="0">
              <a:solidFill>
                <a:prstClr val="black"/>
              </a:solidFill>
              <a:latin typeface="Calibri"/>
            </a:endParaRPr>
          </a:p>
        </p:txBody>
      </p:sp>
      <p:sp>
        <p:nvSpPr>
          <p:cNvPr id="6" name="Slide Number Placeholder 5"/>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46</a:t>
            </a:fld>
            <a:endParaRPr lang="en-US">
              <a:solidFill>
                <a:prstClr val="black">
                  <a:tint val="75000"/>
                </a:prstClr>
              </a:solidFill>
              <a:latin typeface="Calibri"/>
            </a:endParaRPr>
          </a:p>
        </p:txBody>
      </p:sp>
    </p:spTree>
    <p:extLst>
      <p:ext uri="{BB962C8B-B14F-4D97-AF65-F5344CB8AC3E}">
        <p14:creationId xmlns:p14="http://schemas.microsoft.com/office/powerpoint/2010/main" val="3973187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Planning</a:t>
            </a:r>
            <a:r>
              <a:rPr lang="en-US" dirty="0" smtClean="0"/>
              <a:t>: Community Health Clubs</a:t>
            </a:r>
            <a:endParaRPr lang="en-US" dirty="0"/>
          </a:p>
        </p:txBody>
      </p:sp>
      <p:sp>
        <p:nvSpPr>
          <p:cNvPr id="3" name="Content Placeholder 2"/>
          <p:cNvSpPr>
            <a:spLocks noGrp="1"/>
          </p:cNvSpPr>
          <p:nvPr>
            <p:ph idx="1"/>
          </p:nvPr>
        </p:nvSpPr>
        <p:spPr>
          <a:xfrm>
            <a:off x="240144" y="1417638"/>
            <a:ext cx="8903856" cy="5303837"/>
          </a:xfrm>
        </p:spPr>
        <p:txBody>
          <a:bodyPr>
            <a:normAutofit fontScale="77500" lnSpcReduction="20000"/>
          </a:bodyPr>
          <a:lstStyle/>
          <a:p>
            <a:r>
              <a:rPr lang="en-US" dirty="0" smtClean="0"/>
              <a:t>Community Health Club model makes health planning and health education a shared, public event</a:t>
            </a:r>
          </a:p>
          <a:p>
            <a:endParaRPr lang="en-US" dirty="0" smtClean="0"/>
          </a:p>
          <a:p>
            <a:r>
              <a:rPr lang="en-US" dirty="0" smtClean="0"/>
              <a:t>Identity formation: create a new group identity  build ‘common-unity’ of vision through membership cards and certificates for completing curricula</a:t>
            </a:r>
          </a:p>
          <a:p>
            <a:endParaRPr lang="en-US" dirty="0" smtClean="0"/>
          </a:p>
          <a:p>
            <a:r>
              <a:rPr lang="en-US" dirty="0" smtClean="0"/>
              <a:t>“Homework” assignments are visible in the home, makes behavior change public and observable. </a:t>
            </a:r>
          </a:p>
          <a:p>
            <a:endParaRPr lang="en-US" dirty="0"/>
          </a:p>
          <a:p>
            <a:r>
              <a:rPr lang="en-US" dirty="0" smtClean="0"/>
              <a:t>New identity, public forum, observable changes, and positive peer pressure helps establish a new norm within the community – a new “culture of health”</a:t>
            </a:r>
          </a:p>
          <a:p>
            <a:endParaRPr lang="en-US" dirty="0"/>
          </a:p>
          <a:p>
            <a:r>
              <a:rPr lang="en-US" dirty="0" smtClean="0"/>
              <a:t>For </a:t>
            </a:r>
            <a:r>
              <a:rPr lang="en-US" dirty="0"/>
              <a:t>more information: </a:t>
            </a:r>
            <a:r>
              <a:rPr lang="en-US" dirty="0">
                <a:hlinkClick r:id="rId3"/>
              </a:rPr>
              <a:t>http://www.africaahead.org</a:t>
            </a:r>
            <a:r>
              <a:rPr lang="en-US" dirty="0" smtClean="0">
                <a:hlinkClick r:id="rId3"/>
              </a:rPr>
              <a:t>/</a:t>
            </a:r>
            <a:r>
              <a:rPr lang="en-US" dirty="0" smtClean="0"/>
              <a:t> </a:t>
            </a:r>
          </a:p>
        </p:txBody>
      </p:sp>
      <p:sp>
        <p:nvSpPr>
          <p:cNvPr id="4" name="Slide Number Placeholder 3"/>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47</a:t>
            </a:fld>
            <a:endParaRPr lang="en-US">
              <a:solidFill>
                <a:prstClr val="black">
                  <a:tint val="75000"/>
                </a:prstClr>
              </a:solidFill>
              <a:latin typeface="Calibri"/>
            </a:endParaRPr>
          </a:p>
        </p:txBody>
      </p:sp>
    </p:spTree>
    <p:extLst>
      <p:ext uri="{BB962C8B-B14F-4D97-AF65-F5344CB8AC3E}">
        <p14:creationId xmlns:p14="http://schemas.microsoft.com/office/powerpoint/2010/main" val="356948913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other factors influence HWWS?</a:t>
            </a:r>
            <a:endParaRPr lang="en-US" dirty="0"/>
          </a:p>
        </p:txBody>
      </p:sp>
      <p:sp>
        <p:nvSpPr>
          <p:cNvPr id="3" name="Content Placeholder 2"/>
          <p:cNvSpPr>
            <a:spLocks noGrp="1"/>
          </p:cNvSpPr>
          <p:nvPr>
            <p:ph idx="1"/>
          </p:nvPr>
        </p:nvSpPr>
        <p:spPr>
          <a:xfrm>
            <a:off x="130629" y="1417638"/>
            <a:ext cx="6068168" cy="4708525"/>
          </a:xfrm>
        </p:spPr>
        <p:txBody>
          <a:bodyPr>
            <a:normAutofit fontScale="77500" lnSpcReduction="20000"/>
          </a:bodyPr>
          <a:lstStyle/>
          <a:p>
            <a:pPr marL="0" indent="0">
              <a:buNone/>
            </a:pPr>
            <a:r>
              <a:rPr lang="en-US" b="1" dirty="0" smtClean="0">
                <a:solidFill>
                  <a:srgbClr val="5472AB"/>
                </a:solidFill>
              </a:rPr>
              <a:t>Motivation</a:t>
            </a:r>
            <a:r>
              <a:rPr lang="en-US" dirty="0" smtClean="0"/>
              <a:t>: addressing the differences between a current state and a desired state of being</a:t>
            </a:r>
          </a:p>
          <a:p>
            <a:r>
              <a:rPr lang="en-US" b="1" dirty="0">
                <a:solidFill>
                  <a:srgbClr val="5472AB"/>
                </a:solidFill>
              </a:rPr>
              <a:t>Norms</a:t>
            </a:r>
            <a:r>
              <a:rPr lang="en-US" dirty="0"/>
              <a:t>: </a:t>
            </a:r>
            <a:r>
              <a:rPr lang="en-US" dirty="0" smtClean="0"/>
              <a:t>being </a:t>
            </a:r>
            <a:r>
              <a:rPr lang="en-US" dirty="0"/>
              <a:t>part of a group, </a:t>
            </a:r>
            <a:r>
              <a:rPr lang="en-US" dirty="0" smtClean="0"/>
              <a:t>adhering </a:t>
            </a:r>
            <a:r>
              <a:rPr lang="en-US" dirty="0"/>
              <a:t>to expected </a:t>
            </a:r>
            <a:r>
              <a:rPr lang="en-US" dirty="0" smtClean="0"/>
              <a:t>behaviors (see: Community Health Clubs)</a:t>
            </a:r>
            <a:endParaRPr lang="en-US" dirty="0"/>
          </a:p>
          <a:p>
            <a:r>
              <a:rPr lang="en-US" b="1" dirty="0" smtClean="0">
                <a:solidFill>
                  <a:srgbClr val="5472AB"/>
                </a:solidFill>
              </a:rPr>
              <a:t>Disgust</a:t>
            </a:r>
            <a:r>
              <a:rPr lang="en-US" dirty="0" smtClean="0"/>
              <a:t>: avoiding objects and situations that carry disease risk / threat of contamination</a:t>
            </a:r>
          </a:p>
          <a:p>
            <a:r>
              <a:rPr lang="en-US" b="1" dirty="0" smtClean="0">
                <a:solidFill>
                  <a:srgbClr val="5472AB"/>
                </a:solidFill>
              </a:rPr>
              <a:t>Comfort</a:t>
            </a:r>
            <a:r>
              <a:rPr lang="en-US" dirty="0" smtClean="0"/>
              <a:t>: placing oneself in optimal physical conditions, being clean and comfortable</a:t>
            </a:r>
          </a:p>
          <a:p>
            <a:r>
              <a:rPr lang="en-US" b="1" dirty="0" smtClean="0">
                <a:solidFill>
                  <a:srgbClr val="5472AB"/>
                </a:solidFill>
              </a:rPr>
              <a:t>Nurture</a:t>
            </a:r>
            <a:r>
              <a:rPr lang="en-US" dirty="0" smtClean="0"/>
              <a:t>: caring and protecting one’s offspring</a:t>
            </a:r>
          </a:p>
          <a:p>
            <a:pPr lvl="1"/>
            <a:endParaRPr lang="en-US" dirty="0" smtClean="0"/>
          </a:p>
        </p:txBody>
      </p:sp>
      <p:pic>
        <p:nvPicPr>
          <p:cNvPr id="5" name="Picture 4" descr="Curtis Framework.jpg"/>
          <p:cNvPicPr>
            <a:picLocks noChangeAspect="1"/>
          </p:cNvPicPr>
          <p:nvPr/>
        </p:nvPicPr>
        <p:blipFill rotWithShape="1">
          <a:blip r:embed="rId3">
            <a:extLst>
              <a:ext uri="{28A0092B-C50C-407E-A947-70E740481C1C}">
                <a14:useLocalDpi xmlns:a14="http://schemas.microsoft.com/office/drawing/2010/main" val="0"/>
              </a:ext>
            </a:extLst>
          </a:blip>
          <a:srcRect l="35328" r="24423"/>
          <a:stretch/>
        </p:blipFill>
        <p:spPr>
          <a:xfrm>
            <a:off x="5991729" y="1166917"/>
            <a:ext cx="2875862" cy="5211296"/>
          </a:xfrm>
          <a:prstGeom prst="rect">
            <a:avLst/>
          </a:prstGeom>
        </p:spPr>
      </p:pic>
      <p:sp>
        <p:nvSpPr>
          <p:cNvPr id="6" name="TextBox 5"/>
          <p:cNvSpPr txBox="1"/>
          <p:nvPr/>
        </p:nvSpPr>
        <p:spPr>
          <a:xfrm>
            <a:off x="6736547" y="6376088"/>
            <a:ext cx="1766905" cy="369332"/>
          </a:xfrm>
          <a:prstGeom prst="rect">
            <a:avLst/>
          </a:prstGeom>
          <a:noFill/>
        </p:spPr>
        <p:txBody>
          <a:bodyPr wrap="none" rtlCol="0">
            <a:spAutoFit/>
          </a:bodyPr>
          <a:lstStyle/>
          <a:p>
            <a:r>
              <a:rPr lang="en-US" dirty="0" smtClean="0">
                <a:solidFill>
                  <a:prstClr val="black"/>
                </a:solidFill>
                <a:latin typeface="Calibri"/>
              </a:rPr>
              <a:t>Curtis et al. 2011</a:t>
            </a:r>
            <a:endParaRPr lang="en-US" dirty="0">
              <a:solidFill>
                <a:prstClr val="black"/>
              </a:solidFill>
              <a:latin typeface="Calibri"/>
            </a:endParaRPr>
          </a:p>
        </p:txBody>
      </p:sp>
      <p:sp>
        <p:nvSpPr>
          <p:cNvPr id="4" name="Frame 3"/>
          <p:cNvSpPr/>
          <p:nvPr/>
        </p:nvSpPr>
        <p:spPr>
          <a:xfrm>
            <a:off x="6101216" y="2980498"/>
            <a:ext cx="2656888" cy="1766511"/>
          </a:xfrm>
          <a:prstGeom prst="frame">
            <a:avLst>
              <a:gd name="adj1" fmla="val 7461"/>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solidFill>
                <a:prstClr val="black"/>
              </a:solidFill>
              <a:latin typeface="Calibri"/>
            </a:endParaRPr>
          </a:p>
        </p:txBody>
      </p:sp>
      <p:sp>
        <p:nvSpPr>
          <p:cNvPr id="7" name="Slide Number Placeholder 6"/>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48</a:t>
            </a:fld>
            <a:endParaRPr lang="en-US">
              <a:solidFill>
                <a:prstClr val="black">
                  <a:tint val="75000"/>
                </a:prstClr>
              </a:solidFill>
              <a:latin typeface="Calibri"/>
            </a:endParaRPr>
          </a:p>
        </p:txBody>
      </p:sp>
    </p:spTree>
    <p:extLst>
      <p:ext uri="{BB962C8B-B14F-4D97-AF65-F5344CB8AC3E}">
        <p14:creationId xmlns:p14="http://schemas.microsoft.com/office/powerpoint/2010/main" val="114483154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i="1" dirty="0" smtClean="0"/>
              <a:t>Motivation</a:t>
            </a:r>
            <a:r>
              <a:rPr lang="en-US" dirty="0" smtClean="0"/>
              <a:t>: </a:t>
            </a:r>
            <a:r>
              <a:rPr lang="en-US" dirty="0" err="1" smtClean="0"/>
              <a:t>SuperAmma</a:t>
            </a:r>
            <a:r>
              <a:rPr lang="en-US" dirty="0" smtClean="0"/>
              <a:t/>
            </a:r>
            <a:br>
              <a:rPr lang="en-US" dirty="0" smtClean="0"/>
            </a:br>
            <a:r>
              <a:rPr lang="en-US" sz="3600" dirty="0" smtClean="0"/>
              <a:t>Improving </a:t>
            </a:r>
            <a:r>
              <a:rPr lang="en-US" sz="3600" dirty="0" err="1" smtClean="0"/>
              <a:t>handwashing</a:t>
            </a:r>
            <a:r>
              <a:rPr lang="en-US" sz="3600" dirty="0" smtClean="0"/>
              <a:t> with emotional drivers</a:t>
            </a:r>
            <a:endParaRPr lang="en-US" sz="3600" dirty="0"/>
          </a:p>
        </p:txBody>
      </p:sp>
      <p:sp>
        <p:nvSpPr>
          <p:cNvPr id="3" name="Content Placeholder 2"/>
          <p:cNvSpPr>
            <a:spLocks noGrp="1"/>
          </p:cNvSpPr>
          <p:nvPr>
            <p:ph idx="1"/>
          </p:nvPr>
        </p:nvSpPr>
        <p:spPr/>
        <p:txBody>
          <a:bodyPr>
            <a:normAutofit fontScale="92500"/>
          </a:bodyPr>
          <a:lstStyle/>
          <a:p>
            <a:r>
              <a:rPr lang="en-US" dirty="0" smtClean="0"/>
              <a:t>Large-scale campaign in India to improve </a:t>
            </a:r>
            <a:r>
              <a:rPr lang="en-US" dirty="0" err="1" smtClean="0"/>
              <a:t>handwashing</a:t>
            </a:r>
            <a:r>
              <a:rPr lang="en-US" dirty="0" smtClean="0"/>
              <a:t> using only motivational drivers</a:t>
            </a:r>
          </a:p>
          <a:p>
            <a:endParaRPr lang="en-US" dirty="0"/>
          </a:p>
          <a:p>
            <a:r>
              <a:rPr lang="en-US" dirty="0" smtClean="0"/>
              <a:t>Led by researchers at the London School of Hygiene and Tropical Medicine</a:t>
            </a:r>
          </a:p>
          <a:p>
            <a:endParaRPr lang="en-US" dirty="0"/>
          </a:p>
          <a:p>
            <a:r>
              <a:rPr lang="en-US" dirty="0" smtClean="0"/>
              <a:t>Implemented in two phases: an initial, multi-day intervention in selected villages; shorter intervention in control communities after six months.</a:t>
            </a:r>
          </a:p>
        </p:txBody>
      </p:sp>
      <p:sp>
        <p:nvSpPr>
          <p:cNvPr id="4" name="Slide Number Placeholder 3"/>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49</a:t>
            </a:fld>
            <a:endParaRPr lang="en-US">
              <a:solidFill>
                <a:prstClr val="black">
                  <a:tint val="75000"/>
                </a:prstClr>
              </a:solidFill>
              <a:latin typeface="Calibri"/>
            </a:endParaRPr>
          </a:p>
        </p:txBody>
      </p:sp>
    </p:spTree>
    <p:extLst>
      <p:ext uri="{BB962C8B-B14F-4D97-AF65-F5344CB8AC3E}">
        <p14:creationId xmlns:p14="http://schemas.microsoft.com/office/powerpoint/2010/main" val="4749434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Introduction</a:t>
            </a:r>
            <a:endParaRPr lang="en-US" dirty="0"/>
          </a:p>
        </p:txBody>
      </p:sp>
      <p:sp>
        <p:nvSpPr>
          <p:cNvPr id="4" name="Slide Number Placeholder 3"/>
          <p:cNvSpPr>
            <a:spLocks noGrp="1"/>
          </p:cNvSpPr>
          <p:nvPr>
            <p:ph type="sldNum" sz="quarter" idx="12"/>
          </p:nvPr>
        </p:nvSpPr>
        <p:spPr/>
        <p:txBody>
          <a:bodyPr/>
          <a:lstStyle/>
          <a:p>
            <a:fld id="{9F41A497-3947-1049-A80B-F2F9FE6CCEFB}" type="slidenum">
              <a:rPr lang="en-US" smtClean="0"/>
              <a:pPr/>
              <a:t>5</a:t>
            </a:fld>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50830" y="0"/>
            <a:ext cx="1693170" cy="1693170"/>
          </a:xfrm>
          <a:prstGeom prst="ellipse">
            <a:avLst/>
          </a:prstGeom>
        </p:spPr>
      </p:pic>
    </p:spTree>
    <p:extLst>
      <p:ext uri="{BB962C8B-B14F-4D97-AF65-F5344CB8AC3E}">
        <p14:creationId xmlns:p14="http://schemas.microsoft.com/office/powerpoint/2010/main" val="417257168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i="1" dirty="0" smtClean="0"/>
              <a:t>Motivation</a:t>
            </a:r>
            <a:r>
              <a:rPr lang="en-US" dirty="0" smtClean="0"/>
              <a:t>: </a:t>
            </a:r>
            <a:r>
              <a:rPr lang="en-US" dirty="0" err="1" smtClean="0"/>
              <a:t>SuperAmma</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689686793"/>
              </p:ext>
            </p:extLst>
          </p:nvPr>
        </p:nvGraphicFramePr>
        <p:xfrm>
          <a:off x="240144" y="1417638"/>
          <a:ext cx="8690100" cy="4693920"/>
        </p:xfrm>
        <a:graphic>
          <a:graphicData uri="http://schemas.openxmlformats.org/drawingml/2006/table">
            <a:tbl>
              <a:tblPr firstRow="1" bandRow="1">
                <a:tableStyleId>{5C22544A-7EE6-4342-B048-85BDC9FD1C3A}</a:tableStyleId>
              </a:tblPr>
              <a:tblGrid>
                <a:gridCol w="1609342"/>
                <a:gridCol w="3329673"/>
                <a:gridCol w="3751085"/>
              </a:tblGrid>
              <a:tr h="370485">
                <a:tc>
                  <a:txBody>
                    <a:bodyPr/>
                    <a:lstStyle/>
                    <a:p>
                      <a:r>
                        <a:rPr lang="en-US" sz="2400" dirty="0" smtClean="0"/>
                        <a:t>Motivation</a:t>
                      </a:r>
                      <a:endParaRPr lang="en-US" sz="2400" dirty="0"/>
                    </a:p>
                  </a:txBody>
                  <a:tcPr>
                    <a:solidFill>
                      <a:srgbClr val="3B5079"/>
                    </a:solidFill>
                  </a:tcPr>
                </a:tc>
                <a:tc>
                  <a:txBody>
                    <a:bodyPr/>
                    <a:lstStyle/>
                    <a:p>
                      <a:r>
                        <a:rPr lang="en-US" sz="2400" dirty="0" smtClean="0"/>
                        <a:t>Rationale</a:t>
                      </a:r>
                      <a:endParaRPr lang="en-US" sz="2400" dirty="0"/>
                    </a:p>
                  </a:txBody>
                  <a:tcPr>
                    <a:solidFill>
                      <a:srgbClr val="3B5079"/>
                    </a:solidFill>
                  </a:tcPr>
                </a:tc>
                <a:tc>
                  <a:txBody>
                    <a:bodyPr/>
                    <a:lstStyle/>
                    <a:p>
                      <a:r>
                        <a:rPr lang="en-US" sz="2400" dirty="0" smtClean="0"/>
                        <a:t>Actions</a:t>
                      </a:r>
                      <a:endParaRPr lang="en-US" sz="2400" dirty="0"/>
                    </a:p>
                  </a:txBody>
                  <a:tcPr>
                    <a:solidFill>
                      <a:srgbClr val="3B5079"/>
                    </a:solidFill>
                  </a:tcPr>
                </a:tc>
              </a:tr>
              <a:tr h="1613895">
                <a:tc>
                  <a:txBody>
                    <a:bodyPr/>
                    <a:lstStyle/>
                    <a:p>
                      <a:r>
                        <a:rPr lang="en-US" sz="2800" dirty="0" smtClean="0"/>
                        <a:t>Nurture</a:t>
                      </a:r>
                      <a:endParaRPr lang="en-US" sz="28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smtClean="0"/>
                        <a:t>Mothers want to teach children good manners, including cleanliness</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err="1" smtClean="0"/>
                        <a:t>SuperAmma</a:t>
                      </a:r>
                      <a:r>
                        <a:rPr lang="en-US" sz="2000" dirty="0" smtClean="0"/>
                        <a:t> – or “Super Mother” – character used for promotion that goes to extraordinary lengths to teach her child good manners</a:t>
                      </a:r>
                    </a:p>
                    <a:p>
                      <a:endParaRPr lang="en-US" sz="2000" dirty="0"/>
                    </a:p>
                  </a:txBody>
                  <a:tcPr/>
                </a:tc>
              </a:tr>
              <a:tr h="1309386">
                <a:tc>
                  <a:txBody>
                    <a:bodyPr/>
                    <a:lstStyle/>
                    <a:p>
                      <a:r>
                        <a:rPr lang="en-US" sz="2800" dirty="0" smtClean="0"/>
                        <a:t>Disgust</a:t>
                      </a:r>
                      <a:endParaRPr lang="en-US" sz="28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smtClean="0"/>
                        <a:t>Particularly motivating for children, discussion of dirt and poop</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smtClean="0"/>
                        <a:t>Disgust-based school plays developed after which children would pledge to wash hands</a:t>
                      </a:r>
                    </a:p>
                    <a:p>
                      <a:endParaRPr lang="en-US" sz="2000" dirty="0"/>
                    </a:p>
                  </a:txBody>
                  <a:tcPr/>
                </a:tc>
              </a:tr>
              <a:tr h="1309386">
                <a:tc>
                  <a:txBody>
                    <a:bodyPr/>
                    <a:lstStyle/>
                    <a:p>
                      <a:r>
                        <a:rPr lang="en-US" sz="2800" dirty="0" smtClean="0"/>
                        <a:t>Norms</a:t>
                      </a:r>
                      <a:endParaRPr lang="en-US" sz="28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smtClean="0"/>
                        <a:t>Make private handwashing practices visible and public</a:t>
                      </a:r>
                    </a:p>
                    <a:p>
                      <a:endParaRPr lang="en-US" sz="20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smtClean="0"/>
                        <a:t>Video testimonials from participants, stickers and signs for people who have pledged to improve behaviors</a:t>
                      </a:r>
                    </a:p>
                  </a:txBody>
                  <a:tcPr/>
                </a:tc>
              </a:tr>
            </a:tbl>
          </a:graphicData>
        </a:graphic>
      </p:graphicFrame>
      <p:sp>
        <p:nvSpPr>
          <p:cNvPr id="2" name="Slide Number Placeholder 1"/>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50</a:t>
            </a:fld>
            <a:endParaRPr lang="en-US">
              <a:solidFill>
                <a:prstClr val="black">
                  <a:tint val="75000"/>
                </a:prstClr>
              </a:solidFill>
              <a:latin typeface="Calibri"/>
            </a:endParaRPr>
          </a:p>
        </p:txBody>
      </p:sp>
    </p:spTree>
    <p:extLst>
      <p:ext uri="{BB962C8B-B14F-4D97-AF65-F5344CB8AC3E}">
        <p14:creationId xmlns:p14="http://schemas.microsoft.com/office/powerpoint/2010/main" val="234802336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378" y="0"/>
            <a:ext cx="8989621" cy="1417638"/>
          </a:xfrm>
        </p:spPr>
        <p:txBody>
          <a:bodyPr/>
          <a:lstStyle/>
          <a:p>
            <a:r>
              <a:rPr lang="en-US" i="1" dirty="0" smtClean="0"/>
              <a:t>Motivation</a:t>
            </a:r>
            <a:r>
              <a:rPr lang="en-US" dirty="0" smtClean="0"/>
              <a:t>: </a:t>
            </a:r>
            <a:r>
              <a:rPr lang="en-US" dirty="0" err="1" smtClean="0"/>
              <a:t>SuperAmma</a:t>
            </a:r>
            <a:endParaRPr lang="en-US" dirty="0"/>
          </a:p>
        </p:txBody>
      </p:sp>
      <p:pic>
        <p:nvPicPr>
          <p:cNvPr id="5" name="Picture 4" descr="Screenshot 2014-10-27 11.28.1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5947" y="1242123"/>
            <a:ext cx="6672269" cy="4715071"/>
          </a:xfrm>
          <a:prstGeom prst="roundRect">
            <a:avLst>
              <a:gd name="adj" fmla="val 4167"/>
            </a:avLst>
          </a:prstGeom>
          <a:solidFill>
            <a:srgbClr val="FFFFFF"/>
          </a:solidFill>
          <a:ln w="76200" cap="sq">
            <a:solidFill>
              <a:srgbClr val="292929"/>
            </a:solidFill>
            <a:miter lim="800000"/>
          </a:ln>
          <a:effectLst/>
          <a:scene3d>
            <a:camera prst="orthographicFront"/>
            <a:lightRig rig="threePt" dir="t">
              <a:rot lat="0" lon="0" rev="2700000"/>
            </a:lightRig>
          </a:scene3d>
          <a:sp3d>
            <a:contourClr>
              <a:srgbClr val="C0C0C0"/>
            </a:contourClr>
          </a:sp3d>
        </p:spPr>
      </p:pic>
      <p:sp>
        <p:nvSpPr>
          <p:cNvPr id="6" name="TextBox 5"/>
          <p:cNvSpPr txBox="1"/>
          <p:nvPr/>
        </p:nvSpPr>
        <p:spPr>
          <a:xfrm>
            <a:off x="3149098" y="6288749"/>
            <a:ext cx="3226514" cy="369332"/>
          </a:xfrm>
          <a:prstGeom prst="rect">
            <a:avLst/>
          </a:prstGeom>
          <a:noFill/>
        </p:spPr>
        <p:txBody>
          <a:bodyPr wrap="none" rtlCol="0">
            <a:spAutoFit/>
          </a:bodyPr>
          <a:lstStyle/>
          <a:p>
            <a:r>
              <a:rPr lang="en-US" dirty="0" smtClean="0">
                <a:solidFill>
                  <a:prstClr val="black"/>
                </a:solidFill>
                <a:latin typeface="Calibri"/>
              </a:rPr>
              <a:t>Materials: </a:t>
            </a:r>
            <a:r>
              <a:rPr lang="en-US" dirty="0" err="1" smtClean="0">
                <a:solidFill>
                  <a:prstClr val="black"/>
                </a:solidFill>
                <a:latin typeface="Calibri"/>
              </a:rPr>
              <a:t>www.superamma.org</a:t>
            </a:r>
            <a:endParaRPr lang="en-US" dirty="0">
              <a:solidFill>
                <a:prstClr val="black"/>
              </a:solidFill>
              <a:latin typeface="Calibri"/>
            </a:endParaRPr>
          </a:p>
        </p:txBody>
      </p:sp>
      <p:sp>
        <p:nvSpPr>
          <p:cNvPr id="3" name="Slide Number Placeholder 2"/>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51</a:t>
            </a:fld>
            <a:endParaRPr lang="en-US">
              <a:solidFill>
                <a:prstClr val="black">
                  <a:tint val="75000"/>
                </a:prstClr>
              </a:solidFill>
              <a:latin typeface="Calibri"/>
            </a:endParaRPr>
          </a:p>
        </p:txBody>
      </p:sp>
      <p:sp>
        <p:nvSpPr>
          <p:cNvPr id="7" name="Frame 6"/>
          <p:cNvSpPr/>
          <p:nvPr/>
        </p:nvSpPr>
        <p:spPr>
          <a:xfrm>
            <a:off x="0" y="0"/>
            <a:ext cx="9144000" cy="6858000"/>
          </a:xfrm>
          <a:prstGeom prst="frame">
            <a:avLst>
              <a:gd name="adj1" fmla="val 2130"/>
            </a:avLst>
          </a:prstGeom>
          <a:solidFill>
            <a:srgbClr val="5472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39974469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shot 2014-10-27 11.32.1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95893">
            <a:off x="4248317" y="1227583"/>
            <a:ext cx="4370879" cy="468821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4" name="Title 3"/>
          <p:cNvSpPr>
            <a:spLocks noGrp="1"/>
          </p:cNvSpPr>
          <p:nvPr>
            <p:ph type="title"/>
          </p:nvPr>
        </p:nvSpPr>
        <p:spPr>
          <a:xfrm>
            <a:off x="154378" y="0"/>
            <a:ext cx="8989621" cy="1417638"/>
          </a:xfrm>
        </p:spPr>
        <p:txBody>
          <a:bodyPr/>
          <a:lstStyle/>
          <a:p>
            <a:r>
              <a:rPr lang="en-US" i="1" dirty="0" smtClean="0"/>
              <a:t>Motivation</a:t>
            </a:r>
            <a:r>
              <a:rPr lang="en-US" dirty="0" smtClean="0"/>
              <a:t>: </a:t>
            </a:r>
            <a:r>
              <a:rPr lang="en-US" dirty="0" err="1" smtClean="0"/>
              <a:t>SuperAmma</a:t>
            </a:r>
            <a:endParaRPr lang="en-US" dirty="0"/>
          </a:p>
        </p:txBody>
      </p:sp>
      <p:pic>
        <p:nvPicPr>
          <p:cNvPr id="7" name="Picture 6" descr="Screenshot 2014-10-27 11.42.26.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2996" y="1417638"/>
            <a:ext cx="3822700" cy="2311400"/>
          </a:xfrm>
          <a:prstGeom prst="rect">
            <a:avLst/>
          </a:prstGeom>
        </p:spPr>
      </p:pic>
      <p:sp>
        <p:nvSpPr>
          <p:cNvPr id="9" name="TextBox 8"/>
          <p:cNvSpPr txBox="1"/>
          <p:nvPr/>
        </p:nvSpPr>
        <p:spPr>
          <a:xfrm>
            <a:off x="412996" y="4005878"/>
            <a:ext cx="3283322" cy="230832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buClr>
                <a:schemeClr val="accent6"/>
              </a:buClr>
              <a:buFont typeface="Arial" panose="020B0604020202020204" pitchFamily="34" charset="0"/>
              <a:buChar char="•"/>
            </a:pPr>
            <a:r>
              <a:rPr lang="en-US" dirty="0" smtClean="0">
                <a:solidFill>
                  <a:prstClr val="black"/>
                </a:solidFill>
                <a:latin typeface="Calibri"/>
              </a:rPr>
              <a:t>School play with in which “</a:t>
            </a:r>
            <a:r>
              <a:rPr lang="en-US" dirty="0" err="1" smtClean="0">
                <a:solidFill>
                  <a:prstClr val="black"/>
                </a:solidFill>
                <a:latin typeface="Calibri"/>
              </a:rPr>
              <a:t>Laddu</a:t>
            </a:r>
            <a:r>
              <a:rPr lang="en-US" dirty="0" smtClean="0">
                <a:solidFill>
                  <a:prstClr val="black"/>
                </a:solidFill>
                <a:latin typeface="Calibri"/>
              </a:rPr>
              <a:t> Lingam”, a character who doesn’t bathe or wash, challenges </a:t>
            </a:r>
            <a:r>
              <a:rPr lang="en-US" dirty="0" err="1" smtClean="0">
                <a:solidFill>
                  <a:prstClr val="black"/>
                </a:solidFill>
                <a:latin typeface="Calibri"/>
              </a:rPr>
              <a:t>SuperAmma</a:t>
            </a:r>
            <a:r>
              <a:rPr lang="en-US" dirty="0" smtClean="0">
                <a:solidFill>
                  <a:prstClr val="black"/>
                </a:solidFill>
                <a:latin typeface="Calibri"/>
              </a:rPr>
              <a:t> to a cooking contest.</a:t>
            </a:r>
          </a:p>
          <a:p>
            <a:pPr marL="285750" indent="-285750">
              <a:buClr>
                <a:schemeClr val="accent6"/>
              </a:buClr>
              <a:buFont typeface="Arial" panose="020B0604020202020204" pitchFamily="34" charset="0"/>
              <a:buChar char="•"/>
            </a:pPr>
            <a:r>
              <a:rPr lang="en-US" dirty="0" smtClean="0">
                <a:solidFill>
                  <a:prstClr val="black"/>
                </a:solidFill>
                <a:latin typeface="Calibri"/>
              </a:rPr>
              <a:t>The play leverages disgust reactions in children regarding </a:t>
            </a:r>
            <a:r>
              <a:rPr lang="en-US" dirty="0" err="1" smtClean="0">
                <a:solidFill>
                  <a:prstClr val="black"/>
                </a:solidFill>
                <a:latin typeface="Calibri"/>
              </a:rPr>
              <a:t>handwashing</a:t>
            </a:r>
            <a:r>
              <a:rPr lang="en-US" dirty="0" smtClean="0">
                <a:solidFill>
                  <a:prstClr val="black"/>
                </a:solidFill>
                <a:latin typeface="Calibri"/>
              </a:rPr>
              <a:t>.</a:t>
            </a:r>
            <a:endParaRPr lang="en-US" dirty="0">
              <a:solidFill>
                <a:prstClr val="black"/>
              </a:solidFill>
              <a:latin typeface="Calibri"/>
            </a:endParaRPr>
          </a:p>
        </p:txBody>
      </p:sp>
      <p:sp>
        <p:nvSpPr>
          <p:cNvPr id="10" name="TextBox 9"/>
          <p:cNvSpPr txBox="1"/>
          <p:nvPr/>
        </p:nvSpPr>
        <p:spPr>
          <a:xfrm>
            <a:off x="3149098" y="6288749"/>
            <a:ext cx="3226514" cy="369332"/>
          </a:xfrm>
          <a:prstGeom prst="rect">
            <a:avLst/>
          </a:prstGeom>
          <a:noFill/>
        </p:spPr>
        <p:txBody>
          <a:bodyPr wrap="none" rtlCol="0">
            <a:spAutoFit/>
          </a:bodyPr>
          <a:lstStyle/>
          <a:p>
            <a:r>
              <a:rPr lang="en-US" dirty="0" smtClean="0">
                <a:solidFill>
                  <a:prstClr val="black"/>
                </a:solidFill>
                <a:latin typeface="Calibri"/>
              </a:rPr>
              <a:t>Materials: </a:t>
            </a:r>
            <a:r>
              <a:rPr lang="en-US" dirty="0" err="1" smtClean="0">
                <a:solidFill>
                  <a:prstClr val="black"/>
                </a:solidFill>
                <a:latin typeface="Calibri"/>
              </a:rPr>
              <a:t>www.superamma.org</a:t>
            </a:r>
            <a:endParaRPr lang="en-US" dirty="0">
              <a:solidFill>
                <a:prstClr val="black"/>
              </a:solidFill>
              <a:latin typeface="Calibri"/>
            </a:endParaRPr>
          </a:p>
        </p:txBody>
      </p:sp>
      <p:sp>
        <p:nvSpPr>
          <p:cNvPr id="2" name="Slide Number Placeholder 1"/>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52</a:t>
            </a:fld>
            <a:endParaRPr lang="en-US">
              <a:solidFill>
                <a:prstClr val="black">
                  <a:tint val="75000"/>
                </a:prstClr>
              </a:solidFill>
              <a:latin typeface="Calibri"/>
            </a:endParaRPr>
          </a:p>
        </p:txBody>
      </p:sp>
      <p:sp>
        <p:nvSpPr>
          <p:cNvPr id="8" name="Frame 7"/>
          <p:cNvSpPr/>
          <p:nvPr/>
        </p:nvSpPr>
        <p:spPr>
          <a:xfrm>
            <a:off x="0" y="0"/>
            <a:ext cx="9144000" cy="6858000"/>
          </a:xfrm>
          <a:prstGeom prst="frame">
            <a:avLst>
              <a:gd name="adj1" fmla="val 2130"/>
            </a:avLst>
          </a:prstGeom>
          <a:solidFill>
            <a:srgbClr val="5472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01383895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504" y="0"/>
            <a:ext cx="9001496" cy="1417638"/>
          </a:xfrm>
        </p:spPr>
        <p:txBody>
          <a:bodyPr/>
          <a:lstStyle/>
          <a:p>
            <a:r>
              <a:rPr lang="en-US" i="1" dirty="0" smtClean="0"/>
              <a:t>Motivation</a:t>
            </a:r>
            <a:r>
              <a:rPr lang="en-US" dirty="0" smtClean="0"/>
              <a:t>: </a:t>
            </a:r>
            <a:r>
              <a:rPr lang="en-US" dirty="0" err="1" smtClean="0"/>
              <a:t>SuperAmma</a:t>
            </a:r>
            <a:endParaRPr lang="en-US" dirty="0"/>
          </a:p>
        </p:txBody>
      </p:sp>
      <p:sp>
        <p:nvSpPr>
          <p:cNvPr id="3" name="Content Placeholder 2"/>
          <p:cNvSpPr>
            <a:spLocks noGrp="1"/>
          </p:cNvSpPr>
          <p:nvPr>
            <p:ph sz="half" idx="1"/>
          </p:nvPr>
        </p:nvSpPr>
        <p:spPr>
          <a:xfrm>
            <a:off x="457200" y="1600200"/>
            <a:ext cx="3631465" cy="4525963"/>
          </a:xfrm>
        </p:spPr>
        <p:txBody>
          <a:bodyPr>
            <a:normAutofit fontScale="92500" lnSpcReduction="10000"/>
          </a:bodyPr>
          <a:lstStyle/>
          <a:p>
            <a:r>
              <a:rPr lang="en-US" dirty="0" smtClean="0"/>
              <a:t>Results demonstrate that a behavior change campaigns based on emotional drivers can effectively improve </a:t>
            </a:r>
            <a:r>
              <a:rPr lang="en-US" dirty="0" err="1" smtClean="0"/>
              <a:t>handwashing</a:t>
            </a:r>
            <a:r>
              <a:rPr lang="en-US" dirty="0" smtClean="0"/>
              <a:t> practices.</a:t>
            </a:r>
          </a:p>
          <a:p>
            <a:r>
              <a:rPr lang="en-US" dirty="0" smtClean="0"/>
              <a:t>More information is needed on the long-term sustainability of change, but results are promising!</a:t>
            </a:r>
            <a:endParaRPr lang="en-US" dirty="0"/>
          </a:p>
        </p:txBody>
      </p:sp>
      <p:pic>
        <p:nvPicPr>
          <p:cNvPr id="7" name="Content Placeholder 6" descr="Screenshot 2014-10-27 15.06.54.png"/>
          <p:cNvPicPr>
            <a:picLocks noGrp="1" noChangeAspect="1"/>
          </p:cNvPicPr>
          <p:nvPr>
            <p:ph sz="half" idx="2"/>
          </p:nvPr>
        </p:nvPicPr>
        <p:blipFill>
          <a:blip r:embed="rId3">
            <a:extLst>
              <a:ext uri="{28A0092B-C50C-407E-A947-70E740481C1C}">
                <a14:useLocalDpi xmlns:a14="http://schemas.microsoft.com/office/drawing/2010/main" val="0"/>
              </a:ext>
            </a:extLst>
          </a:blip>
          <a:srcRect l="1620" r="1620"/>
          <a:stretch>
            <a:fillRect/>
          </a:stretch>
        </p:blipFill>
        <p:spPr>
          <a:xfrm>
            <a:off x="4181589" y="1077280"/>
            <a:ext cx="4505211" cy="5048883"/>
          </a:xfrm>
        </p:spPr>
      </p:pic>
      <p:sp>
        <p:nvSpPr>
          <p:cNvPr id="8" name="TextBox 7"/>
          <p:cNvSpPr txBox="1"/>
          <p:nvPr/>
        </p:nvSpPr>
        <p:spPr>
          <a:xfrm>
            <a:off x="6911955" y="6247451"/>
            <a:ext cx="1774845" cy="369332"/>
          </a:xfrm>
          <a:prstGeom prst="rect">
            <a:avLst/>
          </a:prstGeom>
          <a:noFill/>
        </p:spPr>
        <p:txBody>
          <a:bodyPr wrap="none" rtlCol="0">
            <a:spAutoFit/>
          </a:bodyPr>
          <a:lstStyle/>
          <a:p>
            <a:r>
              <a:rPr lang="en-US" dirty="0" err="1" smtClean="0">
                <a:solidFill>
                  <a:prstClr val="black"/>
                </a:solidFill>
                <a:latin typeface="Calibri"/>
              </a:rPr>
              <a:t>Biran</a:t>
            </a:r>
            <a:r>
              <a:rPr lang="en-US" dirty="0" smtClean="0">
                <a:solidFill>
                  <a:prstClr val="black"/>
                </a:solidFill>
                <a:latin typeface="Calibri"/>
              </a:rPr>
              <a:t> et al., 2014</a:t>
            </a:r>
            <a:endParaRPr lang="en-US" dirty="0">
              <a:solidFill>
                <a:prstClr val="black"/>
              </a:solidFill>
              <a:latin typeface="Calibri"/>
            </a:endParaRPr>
          </a:p>
        </p:txBody>
      </p:sp>
      <p:sp>
        <p:nvSpPr>
          <p:cNvPr id="4" name="Slide Number Placeholder 3"/>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53</a:t>
            </a:fld>
            <a:endParaRPr lang="en-US">
              <a:solidFill>
                <a:prstClr val="black">
                  <a:tint val="75000"/>
                </a:prstClr>
              </a:solidFill>
              <a:latin typeface="Calibri"/>
            </a:endParaRPr>
          </a:p>
        </p:txBody>
      </p:sp>
      <p:sp>
        <p:nvSpPr>
          <p:cNvPr id="9" name="Frame 8"/>
          <p:cNvSpPr/>
          <p:nvPr/>
        </p:nvSpPr>
        <p:spPr>
          <a:xfrm>
            <a:off x="0" y="0"/>
            <a:ext cx="9144000" cy="6858000"/>
          </a:xfrm>
          <a:prstGeom prst="frame">
            <a:avLst>
              <a:gd name="adj1" fmla="val 2130"/>
            </a:avLst>
          </a:prstGeom>
          <a:solidFill>
            <a:srgbClr val="5472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91269316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other factors influence HWWS?</a:t>
            </a:r>
            <a:endParaRPr lang="en-US" dirty="0"/>
          </a:p>
        </p:txBody>
      </p:sp>
      <p:sp>
        <p:nvSpPr>
          <p:cNvPr id="3" name="Content Placeholder 2"/>
          <p:cNvSpPr>
            <a:spLocks noGrp="1"/>
          </p:cNvSpPr>
          <p:nvPr>
            <p:ph idx="1"/>
          </p:nvPr>
        </p:nvSpPr>
        <p:spPr>
          <a:xfrm>
            <a:off x="130629" y="1417638"/>
            <a:ext cx="5883864" cy="4708525"/>
          </a:xfrm>
        </p:spPr>
        <p:txBody>
          <a:bodyPr>
            <a:normAutofit/>
          </a:bodyPr>
          <a:lstStyle/>
          <a:p>
            <a:r>
              <a:rPr lang="en-US" dirty="0" smtClean="0"/>
              <a:t>Habit: learned, automatic behaviors</a:t>
            </a:r>
          </a:p>
          <a:p>
            <a:pPr lvl="1"/>
            <a:r>
              <a:rPr lang="en-US" dirty="0" smtClean="0"/>
              <a:t>Influenced by what people are taught when they are younger</a:t>
            </a:r>
          </a:p>
          <a:p>
            <a:pPr lvl="1"/>
            <a:r>
              <a:rPr lang="en-US" dirty="0" smtClean="0"/>
              <a:t>May be triggered by specific cues or stimuli</a:t>
            </a:r>
          </a:p>
          <a:p>
            <a:pPr lvl="1"/>
            <a:r>
              <a:rPr lang="en-US" dirty="0" smtClean="0"/>
              <a:t>May be part of larger routine of activity</a:t>
            </a:r>
          </a:p>
          <a:p>
            <a:pPr lvl="1"/>
            <a:endParaRPr lang="en-US" dirty="0" smtClean="0"/>
          </a:p>
        </p:txBody>
      </p:sp>
      <p:pic>
        <p:nvPicPr>
          <p:cNvPr id="5" name="Picture 4" descr="Curtis Framework.jpg"/>
          <p:cNvPicPr>
            <a:picLocks noChangeAspect="1"/>
          </p:cNvPicPr>
          <p:nvPr/>
        </p:nvPicPr>
        <p:blipFill rotWithShape="1">
          <a:blip r:embed="rId3">
            <a:extLst>
              <a:ext uri="{28A0092B-C50C-407E-A947-70E740481C1C}">
                <a14:useLocalDpi xmlns:a14="http://schemas.microsoft.com/office/drawing/2010/main" val="0"/>
              </a:ext>
            </a:extLst>
          </a:blip>
          <a:srcRect l="35328" r="24423"/>
          <a:stretch/>
        </p:blipFill>
        <p:spPr>
          <a:xfrm>
            <a:off x="5939178" y="1175504"/>
            <a:ext cx="2875862" cy="5211296"/>
          </a:xfrm>
          <a:prstGeom prst="rect">
            <a:avLst/>
          </a:prstGeom>
        </p:spPr>
      </p:pic>
      <p:sp>
        <p:nvSpPr>
          <p:cNvPr id="6" name="TextBox 5"/>
          <p:cNvSpPr txBox="1"/>
          <p:nvPr/>
        </p:nvSpPr>
        <p:spPr>
          <a:xfrm>
            <a:off x="6736547" y="6369472"/>
            <a:ext cx="1766905" cy="369332"/>
          </a:xfrm>
          <a:prstGeom prst="rect">
            <a:avLst/>
          </a:prstGeom>
          <a:noFill/>
        </p:spPr>
        <p:txBody>
          <a:bodyPr wrap="none" rtlCol="0">
            <a:spAutoFit/>
          </a:bodyPr>
          <a:lstStyle/>
          <a:p>
            <a:r>
              <a:rPr lang="en-US" dirty="0" smtClean="0">
                <a:solidFill>
                  <a:prstClr val="black"/>
                </a:solidFill>
                <a:latin typeface="Calibri"/>
              </a:rPr>
              <a:t>Curtis et al. 2011</a:t>
            </a:r>
            <a:endParaRPr lang="en-US" dirty="0">
              <a:solidFill>
                <a:prstClr val="black"/>
              </a:solidFill>
              <a:latin typeface="Calibri"/>
            </a:endParaRPr>
          </a:p>
        </p:txBody>
      </p:sp>
      <p:sp>
        <p:nvSpPr>
          <p:cNvPr id="4" name="Frame 3"/>
          <p:cNvSpPr/>
          <p:nvPr/>
        </p:nvSpPr>
        <p:spPr>
          <a:xfrm>
            <a:off x="6048665" y="4991143"/>
            <a:ext cx="2656888" cy="1306259"/>
          </a:xfrm>
          <a:prstGeom prst="frame">
            <a:avLst>
              <a:gd name="adj1" fmla="val 7461"/>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solidFill>
                <a:prstClr val="black"/>
              </a:solidFill>
              <a:latin typeface="Calibri"/>
            </a:endParaRPr>
          </a:p>
        </p:txBody>
      </p:sp>
      <p:sp>
        <p:nvSpPr>
          <p:cNvPr id="7" name="Slide Number Placeholder 6"/>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54</a:t>
            </a:fld>
            <a:endParaRPr lang="en-US">
              <a:solidFill>
                <a:prstClr val="black">
                  <a:tint val="75000"/>
                </a:prstClr>
              </a:solidFill>
              <a:latin typeface="Calibri"/>
            </a:endParaRPr>
          </a:p>
        </p:txBody>
      </p:sp>
    </p:spTree>
    <p:extLst>
      <p:ext uri="{BB962C8B-B14F-4D97-AF65-F5344CB8AC3E}">
        <p14:creationId xmlns:p14="http://schemas.microsoft.com/office/powerpoint/2010/main" val="290253931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Habit</a:t>
            </a:r>
            <a:r>
              <a:rPr lang="en-US" dirty="0" smtClean="0"/>
              <a:t>: Fit for School</a:t>
            </a:r>
            <a:endParaRPr lang="en-US" dirty="0"/>
          </a:p>
        </p:txBody>
      </p:sp>
      <p:sp>
        <p:nvSpPr>
          <p:cNvPr id="3" name="Content Placeholder 2"/>
          <p:cNvSpPr>
            <a:spLocks noGrp="1"/>
          </p:cNvSpPr>
          <p:nvPr>
            <p:ph idx="1"/>
          </p:nvPr>
        </p:nvSpPr>
        <p:spPr>
          <a:xfrm>
            <a:off x="106878" y="1417638"/>
            <a:ext cx="3812496" cy="4686279"/>
          </a:xfrm>
        </p:spPr>
        <p:txBody>
          <a:bodyPr>
            <a:normAutofit fontScale="92500" lnSpcReduction="20000"/>
          </a:bodyPr>
          <a:lstStyle/>
          <a:p>
            <a:r>
              <a:rPr lang="en-US" sz="2800" dirty="0"/>
              <a:t>Fit for School is a school-based health and nutrition program in the Philippines sponsored the German government.</a:t>
            </a:r>
          </a:p>
          <a:p>
            <a:endParaRPr lang="en-US" sz="2800" dirty="0" smtClean="0"/>
          </a:p>
          <a:p>
            <a:r>
              <a:rPr lang="en-US" sz="2800" dirty="0" smtClean="0"/>
              <a:t>Together with UNICEF, Fit for School have pioneered a Three Star Approach to school water, sanitation, and hygiene.</a:t>
            </a:r>
          </a:p>
          <a:p>
            <a:endParaRPr lang="en-US" dirty="0"/>
          </a:p>
          <a:p>
            <a:endParaRPr lang="en-US" dirty="0"/>
          </a:p>
        </p:txBody>
      </p:sp>
      <p:pic>
        <p:nvPicPr>
          <p:cNvPr id="4" name="Picture 3" descr="Screenshot 2014-10-27 16.08.0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9374" y="1207957"/>
            <a:ext cx="5047160" cy="5247389"/>
          </a:xfrm>
          <a:prstGeom prst="rect">
            <a:avLst/>
          </a:prstGeom>
        </p:spPr>
      </p:pic>
      <p:sp>
        <p:nvSpPr>
          <p:cNvPr id="5" name="TextBox 4"/>
          <p:cNvSpPr txBox="1"/>
          <p:nvPr/>
        </p:nvSpPr>
        <p:spPr>
          <a:xfrm>
            <a:off x="3541001" y="6455346"/>
            <a:ext cx="5017507" cy="307777"/>
          </a:xfrm>
          <a:prstGeom prst="rect">
            <a:avLst/>
          </a:prstGeom>
          <a:noFill/>
        </p:spPr>
        <p:txBody>
          <a:bodyPr wrap="none" rtlCol="0">
            <a:spAutoFit/>
          </a:bodyPr>
          <a:lstStyle/>
          <a:p>
            <a:r>
              <a:rPr lang="en-US" sz="1400" dirty="0" smtClean="0">
                <a:solidFill>
                  <a:prstClr val="black"/>
                </a:solidFill>
                <a:latin typeface="Calibri"/>
              </a:rPr>
              <a:t>Source: Field Guide: The Three Star Approach for WASH in Schools</a:t>
            </a:r>
            <a:endParaRPr lang="en-US" sz="1400" dirty="0">
              <a:solidFill>
                <a:prstClr val="black"/>
              </a:solidFill>
              <a:latin typeface="Calibri"/>
            </a:endParaRPr>
          </a:p>
        </p:txBody>
      </p:sp>
      <p:sp>
        <p:nvSpPr>
          <p:cNvPr id="6" name="Slide Number Placeholder 5"/>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55</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282381554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8118" y="3265356"/>
            <a:ext cx="4098989" cy="273320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2" name="Title 1"/>
          <p:cNvSpPr>
            <a:spLocks noGrp="1"/>
          </p:cNvSpPr>
          <p:nvPr>
            <p:ph type="title"/>
          </p:nvPr>
        </p:nvSpPr>
        <p:spPr/>
        <p:txBody>
          <a:bodyPr/>
          <a:lstStyle/>
          <a:p>
            <a:r>
              <a:rPr lang="en-US" i="1" dirty="0" smtClean="0"/>
              <a:t>Habit</a:t>
            </a:r>
            <a:r>
              <a:rPr lang="en-US" dirty="0" smtClean="0"/>
              <a:t>: Fit for School</a:t>
            </a:r>
            <a:endParaRPr lang="en-US" dirty="0"/>
          </a:p>
        </p:txBody>
      </p:sp>
      <p:sp>
        <p:nvSpPr>
          <p:cNvPr id="3" name="Content Placeholder 2"/>
          <p:cNvSpPr>
            <a:spLocks noGrp="1"/>
          </p:cNvSpPr>
          <p:nvPr>
            <p:ph idx="1"/>
          </p:nvPr>
        </p:nvSpPr>
        <p:spPr>
          <a:xfrm>
            <a:off x="240143" y="1417638"/>
            <a:ext cx="3643087" cy="4708525"/>
          </a:xfrm>
        </p:spPr>
        <p:txBody>
          <a:bodyPr>
            <a:normAutofit/>
          </a:bodyPr>
          <a:lstStyle/>
          <a:p>
            <a:pPr marL="0" indent="0">
              <a:buNone/>
            </a:pPr>
            <a:r>
              <a:rPr lang="en-US" dirty="0" smtClean="0"/>
              <a:t>Packaged and focused intervention designed to impact school routines, including daily supervised handwashing.</a:t>
            </a:r>
          </a:p>
          <a:p>
            <a:endParaRPr lang="en-US" dirty="0"/>
          </a:p>
          <a:p>
            <a:endParaRPr lang="en-US" dirty="0"/>
          </a:p>
        </p:txBody>
      </p:sp>
      <p:sp>
        <p:nvSpPr>
          <p:cNvPr id="5" name="TextBox 4"/>
          <p:cNvSpPr txBox="1"/>
          <p:nvPr/>
        </p:nvSpPr>
        <p:spPr>
          <a:xfrm>
            <a:off x="6127612" y="6350615"/>
            <a:ext cx="2224135" cy="307777"/>
          </a:xfrm>
          <a:prstGeom prst="rect">
            <a:avLst/>
          </a:prstGeom>
          <a:noFill/>
        </p:spPr>
        <p:txBody>
          <a:bodyPr wrap="none" rtlCol="0">
            <a:spAutoFit/>
          </a:bodyPr>
          <a:lstStyle/>
          <a:p>
            <a:r>
              <a:rPr lang="en-US" sz="1400" dirty="0" smtClean="0">
                <a:solidFill>
                  <a:prstClr val="black"/>
                </a:solidFill>
                <a:latin typeface="Calibri"/>
              </a:rPr>
              <a:t>Photographs: Fit for </a:t>
            </a:r>
            <a:r>
              <a:rPr lang="en-US" sz="1400" dirty="0" smtClean="0">
                <a:solidFill>
                  <a:prstClr val="black"/>
                </a:solidFill>
              </a:rPr>
              <a:t>Schools</a:t>
            </a:r>
            <a:endParaRPr lang="en-US" sz="1400" dirty="0">
              <a:solidFill>
                <a:prstClr val="black"/>
              </a:solidFill>
              <a:latin typeface="Calibri"/>
            </a:endParaRPr>
          </a:p>
        </p:txBody>
      </p:sp>
      <p:sp>
        <p:nvSpPr>
          <p:cNvPr id="6" name="Slide Number Placeholder 5"/>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56</a:t>
            </a:fld>
            <a:endParaRPr lang="en-US" dirty="0">
              <a:solidFill>
                <a:prstClr val="black">
                  <a:tint val="75000"/>
                </a:prstClr>
              </a:solidFill>
              <a:latin typeface="Calibri"/>
            </a:endParaRPr>
          </a:p>
        </p:txBody>
      </p:sp>
      <p:pic>
        <p:nvPicPr>
          <p:cNvPr id="8" name="Picture 7" descr="9S2A2625.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9352">
            <a:off x="5379851" y="1069934"/>
            <a:ext cx="3446662" cy="229823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49377576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Habit</a:t>
            </a:r>
            <a:r>
              <a:rPr lang="en-US" dirty="0" smtClean="0"/>
              <a:t>: Fit for School</a:t>
            </a:r>
            <a:endParaRPr lang="en-US" dirty="0"/>
          </a:p>
        </p:txBody>
      </p:sp>
      <p:sp>
        <p:nvSpPr>
          <p:cNvPr id="3" name="Content Placeholder 2"/>
          <p:cNvSpPr>
            <a:spLocks noGrp="1"/>
          </p:cNvSpPr>
          <p:nvPr>
            <p:ph idx="1"/>
          </p:nvPr>
        </p:nvSpPr>
        <p:spPr>
          <a:xfrm>
            <a:off x="154378" y="1417638"/>
            <a:ext cx="8989621" cy="1813907"/>
          </a:xfrm>
        </p:spPr>
        <p:txBody>
          <a:bodyPr>
            <a:normAutofit fontScale="77500" lnSpcReduction="20000"/>
          </a:bodyPr>
          <a:lstStyle/>
          <a:p>
            <a:r>
              <a:rPr lang="en-US" dirty="0" smtClean="0"/>
              <a:t>Typically carried out before meal or snack times at school</a:t>
            </a:r>
          </a:p>
          <a:p>
            <a:r>
              <a:rPr lang="en-US" dirty="0" smtClean="0"/>
              <a:t>Daily repetition instills new habits among school-aged children</a:t>
            </a:r>
            <a:endParaRPr lang="en-US" dirty="0"/>
          </a:p>
          <a:p>
            <a:r>
              <a:rPr lang="en-US" dirty="0"/>
              <a:t>P</a:t>
            </a:r>
            <a:r>
              <a:rPr lang="en-US" dirty="0" smtClean="0"/>
              <a:t>rovides an opportunity for hygiene education or health promotion activities, focus on skill based learning</a:t>
            </a:r>
          </a:p>
          <a:p>
            <a:endParaRPr lang="en-US" dirty="0"/>
          </a:p>
        </p:txBody>
      </p:sp>
      <p:sp>
        <p:nvSpPr>
          <p:cNvPr id="6" name="Slide Number Placeholder 5"/>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57</a:t>
            </a:fld>
            <a:endParaRPr lang="en-US">
              <a:solidFill>
                <a:prstClr val="black">
                  <a:tint val="75000"/>
                </a:prstClr>
              </a:solidFill>
              <a:latin typeface="Calibri"/>
            </a:endParaRPr>
          </a:p>
        </p:txBody>
      </p:sp>
      <p:pic>
        <p:nvPicPr>
          <p:cNvPr id="7" name="Picture 6" descr="Handwashing3.JPG"/>
          <p:cNvPicPr>
            <a:picLocks noChangeAspect="1"/>
          </p:cNvPicPr>
          <p:nvPr/>
        </p:nvPicPr>
        <p:blipFill rotWithShape="1">
          <a:blip r:embed="rId3">
            <a:extLst>
              <a:ext uri="{28A0092B-C50C-407E-A947-70E740481C1C}">
                <a14:useLocalDpi xmlns:a14="http://schemas.microsoft.com/office/drawing/2010/main" val="0"/>
              </a:ext>
            </a:extLst>
          </a:blip>
          <a:srcRect t="16915" b="31262"/>
          <a:stretch/>
        </p:blipFill>
        <p:spPr>
          <a:xfrm>
            <a:off x="471459" y="3231545"/>
            <a:ext cx="8312619" cy="2872472"/>
          </a:xfrm>
          <a:prstGeom prst="rect">
            <a:avLst/>
          </a:prstGeom>
        </p:spPr>
      </p:pic>
      <p:sp>
        <p:nvSpPr>
          <p:cNvPr id="9" name="TextBox 8"/>
          <p:cNvSpPr txBox="1"/>
          <p:nvPr/>
        </p:nvSpPr>
        <p:spPr>
          <a:xfrm>
            <a:off x="6090745" y="6418473"/>
            <a:ext cx="2153603" cy="307777"/>
          </a:xfrm>
          <a:prstGeom prst="rect">
            <a:avLst/>
          </a:prstGeom>
          <a:noFill/>
        </p:spPr>
        <p:txBody>
          <a:bodyPr wrap="none" rtlCol="0">
            <a:spAutoFit/>
          </a:bodyPr>
          <a:lstStyle/>
          <a:p>
            <a:r>
              <a:rPr lang="en-US" sz="1400" dirty="0" smtClean="0">
                <a:solidFill>
                  <a:prstClr val="black"/>
                </a:solidFill>
                <a:latin typeface="Calibri"/>
              </a:rPr>
              <a:t>Photograph: Fit for </a:t>
            </a:r>
            <a:r>
              <a:rPr lang="en-US" sz="1400" dirty="0" smtClean="0">
                <a:solidFill>
                  <a:prstClr val="black"/>
                </a:solidFill>
              </a:rPr>
              <a:t>Schools</a:t>
            </a:r>
            <a:endParaRPr lang="en-US" sz="1400" dirty="0">
              <a:solidFill>
                <a:prstClr val="black"/>
              </a:solidFill>
              <a:latin typeface="Calibri"/>
            </a:endParaRPr>
          </a:p>
        </p:txBody>
      </p:sp>
    </p:spTree>
    <p:extLst>
      <p:ext uri="{BB962C8B-B14F-4D97-AF65-F5344CB8AC3E}">
        <p14:creationId xmlns:p14="http://schemas.microsoft.com/office/powerpoint/2010/main" val="281892332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504" y="0"/>
            <a:ext cx="9001496" cy="1417638"/>
          </a:xfrm>
        </p:spPr>
        <p:txBody>
          <a:bodyPr>
            <a:normAutofit/>
          </a:bodyPr>
          <a:lstStyle/>
          <a:p>
            <a:r>
              <a:rPr lang="en-US" dirty="0" smtClean="0"/>
              <a:t>What other factors influence HWWS?</a:t>
            </a:r>
            <a:endParaRPr lang="en-US" dirty="0"/>
          </a:p>
        </p:txBody>
      </p:sp>
      <p:pic>
        <p:nvPicPr>
          <p:cNvPr id="5" name="Picture 4" descr="Curtis Framework.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7572" y="1166917"/>
            <a:ext cx="7145047" cy="5211296"/>
          </a:xfrm>
          <a:prstGeom prst="rect">
            <a:avLst/>
          </a:prstGeom>
        </p:spPr>
      </p:pic>
      <p:sp>
        <p:nvSpPr>
          <p:cNvPr id="6" name="TextBox 5"/>
          <p:cNvSpPr txBox="1"/>
          <p:nvPr/>
        </p:nvSpPr>
        <p:spPr>
          <a:xfrm>
            <a:off x="6814756" y="6008881"/>
            <a:ext cx="1766905" cy="369332"/>
          </a:xfrm>
          <a:prstGeom prst="rect">
            <a:avLst/>
          </a:prstGeom>
          <a:noFill/>
        </p:spPr>
        <p:txBody>
          <a:bodyPr wrap="none" rtlCol="0">
            <a:spAutoFit/>
          </a:bodyPr>
          <a:lstStyle/>
          <a:p>
            <a:r>
              <a:rPr lang="en-US" dirty="0" smtClean="0">
                <a:solidFill>
                  <a:prstClr val="black"/>
                </a:solidFill>
                <a:latin typeface="Calibri"/>
              </a:rPr>
              <a:t>Curtis et al. 2011</a:t>
            </a:r>
            <a:endParaRPr lang="en-US" dirty="0">
              <a:solidFill>
                <a:prstClr val="black"/>
              </a:solidFill>
              <a:latin typeface="Calibri"/>
            </a:endParaRPr>
          </a:p>
        </p:txBody>
      </p:sp>
      <p:sp>
        <p:nvSpPr>
          <p:cNvPr id="3" name="Slide Number Placeholder 2"/>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58</a:t>
            </a:fld>
            <a:endParaRPr lang="en-US">
              <a:solidFill>
                <a:prstClr val="black">
                  <a:tint val="75000"/>
                </a:prstClr>
              </a:solidFill>
              <a:latin typeface="Calibri"/>
            </a:endParaRPr>
          </a:p>
        </p:txBody>
      </p:sp>
      <p:sp>
        <p:nvSpPr>
          <p:cNvPr id="7" name="Frame 6"/>
          <p:cNvSpPr/>
          <p:nvPr/>
        </p:nvSpPr>
        <p:spPr>
          <a:xfrm>
            <a:off x="0" y="0"/>
            <a:ext cx="9144000" cy="6858000"/>
          </a:xfrm>
          <a:prstGeom prst="frame">
            <a:avLst>
              <a:gd name="adj1" fmla="val 2130"/>
            </a:avLst>
          </a:prstGeom>
          <a:solidFill>
            <a:srgbClr val="5472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66680165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other factors influence HWWS?</a:t>
            </a:r>
            <a:endParaRPr lang="en-US" dirty="0"/>
          </a:p>
        </p:txBody>
      </p:sp>
      <p:sp>
        <p:nvSpPr>
          <p:cNvPr id="3" name="Content Placeholder 2"/>
          <p:cNvSpPr>
            <a:spLocks noGrp="1"/>
          </p:cNvSpPr>
          <p:nvPr>
            <p:ph idx="1"/>
          </p:nvPr>
        </p:nvSpPr>
        <p:spPr>
          <a:xfrm>
            <a:off x="2437914" y="1080656"/>
            <a:ext cx="6706086" cy="5640820"/>
          </a:xfrm>
        </p:spPr>
        <p:txBody>
          <a:bodyPr>
            <a:noAutofit/>
          </a:bodyPr>
          <a:lstStyle/>
          <a:p>
            <a:pPr marL="0" indent="0">
              <a:buNone/>
            </a:pPr>
            <a:r>
              <a:rPr lang="en-US" sz="2100" dirty="0" smtClean="0"/>
              <a:t>Social: </a:t>
            </a:r>
          </a:p>
          <a:p>
            <a:r>
              <a:rPr lang="en-US" sz="2100" dirty="0" smtClean="0"/>
              <a:t>Can be viewed at the broader social and cultural context in which HWWS occurs (or does not occur)</a:t>
            </a:r>
            <a:endParaRPr lang="en-US" sz="2100" dirty="0"/>
          </a:p>
          <a:p>
            <a:endParaRPr lang="en-US" sz="2100" dirty="0" smtClean="0"/>
          </a:p>
          <a:p>
            <a:r>
              <a:rPr lang="en-US" sz="2100" dirty="0" smtClean="0"/>
              <a:t>Examples include:</a:t>
            </a:r>
          </a:p>
          <a:p>
            <a:pPr lvl="1"/>
            <a:r>
              <a:rPr lang="en-US" sz="2100" dirty="0" smtClean="0"/>
              <a:t>Who controls purchases and resource allocation in the home?</a:t>
            </a:r>
          </a:p>
          <a:p>
            <a:pPr lvl="1"/>
            <a:r>
              <a:rPr lang="en-US" sz="2100" dirty="0"/>
              <a:t>Who influences the </a:t>
            </a:r>
            <a:r>
              <a:rPr lang="en-US" sz="2100" dirty="0" smtClean="0"/>
              <a:t>behaviors of the target audience (i.e.: the role of the mother or mother-in-law influencing behaviors)</a:t>
            </a:r>
            <a:endParaRPr lang="en-US" sz="2100" dirty="0"/>
          </a:p>
          <a:p>
            <a:pPr lvl="1"/>
            <a:r>
              <a:rPr lang="en-US" sz="2100" dirty="0" smtClean="0"/>
              <a:t>What is the relationship between NGO staff and the local community?</a:t>
            </a:r>
          </a:p>
          <a:p>
            <a:pPr lvl="1"/>
            <a:endParaRPr lang="en-US" sz="2100" dirty="0"/>
          </a:p>
          <a:p>
            <a:r>
              <a:rPr lang="en-US" sz="2100" dirty="0" smtClean="0"/>
              <a:t>May be beyond the scope of an intervention to control or influence these factor</a:t>
            </a:r>
          </a:p>
        </p:txBody>
      </p:sp>
      <p:pic>
        <p:nvPicPr>
          <p:cNvPr id="5" name="Picture 4" descr="Curtis Framework.jpg"/>
          <p:cNvPicPr>
            <a:picLocks noChangeAspect="1"/>
          </p:cNvPicPr>
          <p:nvPr/>
        </p:nvPicPr>
        <p:blipFill rotWithShape="1">
          <a:blip r:embed="rId3">
            <a:extLst>
              <a:ext uri="{28A0092B-C50C-407E-A947-70E740481C1C}">
                <a14:useLocalDpi xmlns:a14="http://schemas.microsoft.com/office/drawing/2010/main" val="0"/>
              </a:ext>
            </a:extLst>
          </a:blip>
          <a:srcRect r="70802"/>
          <a:stretch/>
        </p:blipFill>
        <p:spPr>
          <a:xfrm>
            <a:off x="184454" y="1166917"/>
            <a:ext cx="2086238" cy="5211296"/>
          </a:xfrm>
          <a:prstGeom prst="rect">
            <a:avLst/>
          </a:prstGeom>
        </p:spPr>
      </p:pic>
      <p:sp>
        <p:nvSpPr>
          <p:cNvPr id="6" name="TextBox 5"/>
          <p:cNvSpPr txBox="1"/>
          <p:nvPr/>
        </p:nvSpPr>
        <p:spPr>
          <a:xfrm>
            <a:off x="6814756" y="5169877"/>
            <a:ext cx="1766905" cy="646331"/>
          </a:xfrm>
          <a:prstGeom prst="rect">
            <a:avLst/>
          </a:prstGeom>
          <a:noFill/>
        </p:spPr>
        <p:txBody>
          <a:bodyPr wrap="square" rtlCol="0">
            <a:spAutoFit/>
          </a:bodyPr>
          <a:lstStyle/>
          <a:p>
            <a:r>
              <a:rPr lang="en-US" dirty="0" smtClean="0">
                <a:solidFill>
                  <a:prstClr val="black"/>
                </a:solidFill>
                <a:latin typeface="Calibri"/>
              </a:rPr>
              <a:t>Curtis et al. 2011</a:t>
            </a:r>
            <a:endParaRPr lang="en-US" dirty="0">
              <a:solidFill>
                <a:prstClr val="black"/>
              </a:solidFill>
              <a:latin typeface="Calibri"/>
            </a:endParaRPr>
          </a:p>
        </p:txBody>
      </p:sp>
      <p:sp>
        <p:nvSpPr>
          <p:cNvPr id="7" name="Frame 6"/>
          <p:cNvSpPr/>
          <p:nvPr/>
        </p:nvSpPr>
        <p:spPr>
          <a:xfrm>
            <a:off x="368730" y="1720903"/>
            <a:ext cx="1762661" cy="921912"/>
          </a:xfrm>
          <a:prstGeom prst="frame">
            <a:avLst>
              <a:gd name="adj1" fmla="val 7461"/>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solidFill>
                <a:prstClr val="black"/>
              </a:solidFill>
              <a:latin typeface="Calibri"/>
            </a:endParaRPr>
          </a:p>
        </p:txBody>
      </p:sp>
      <p:sp>
        <p:nvSpPr>
          <p:cNvPr id="4" name="Slide Number Placeholder 3"/>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59</a:t>
            </a:fld>
            <a:endParaRPr lang="en-US">
              <a:solidFill>
                <a:prstClr val="black">
                  <a:tint val="75000"/>
                </a:prstClr>
              </a:solidFill>
              <a:latin typeface="Calibri"/>
            </a:endParaRPr>
          </a:p>
        </p:txBody>
      </p:sp>
    </p:spTree>
    <p:extLst>
      <p:ext uri="{BB962C8B-B14F-4D97-AF65-F5344CB8AC3E}">
        <p14:creationId xmlns:p14="http://schemas.microsoft.com/office/powerpoint/2010/main" val="137813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644" y="0"/>
            <a:ext cx="8884356" cy="1417638"/>
          </a:xfrm>
        </p:spPr>
        <p:txBody>
          <a:bodyPr>
            <a:normAutofit/>
          </a:bodyPr>
          <a:lstStyle/>
          <a:p>
            <a:r>
              <a:rPr lang="en-US" sz="4000" dirty="0" smtClean="0"/>
              <a:t>Introduction</a:t>
            </a:r>
            <a:br>
              <a:rPr lang="en-US" sz="4000" dirty="0" smtClean="0"/>
            </a:br>
            <a:r>
              <a:rPr lang="en-US" sz="3600" dirty="0" smtClean="0">
                <a:solidFill>
                  <a:srgbClr val="4F81BD"/>
                </a:solidFill>
              </a:rPr>
              <a:t>Section objectives</a:t>
            </a:r>
            <a:endParaRPr lang="en-US" sz="3600" dirty="0"/>
          </a:p>
        </p:txBody>
      </p:sp>
      <p:sp>
        <p:nvSpPr>
          <p:cNvPr id="3" name="Content Placeholder 2"/>
          <p:cNvSpPr>
            <a:spLocks noGrp="1"/>
          </p:cNvSpPr>
          <p:nvPr>
            <p:ph idx="1"/>
          </p:nvPr>
        </p:nvSpPr>
        <p:spPr>
          <a:xfrm>
            <a:off x="259644" y="1417638"/>
            <a:ext cx="8884356" cy="5278145"/>
          </a:xfrm>
        </p:spPr>
        <p:txBody>
          <a:bodyPr>
            <a:normAutofit/>
          </a:bodyPr>
          <a:lstStyle/>
          <a:p>
            <a:pPr marL="514350" indent="-514350">
              <a:buFont typeface="+mj-lt"/>
              <a:buAutoNum type="arabicPeriod"/>
            </a:pPr>
            <a:r>
              <a:rPr lang="en-US" dirty="0" smtClean="0"/>
              <a:t>Learn the state of knowledge</a:t>
            </a:r>
          </a:p>
          <a:p>
            <a:pPr marL="514350" indent="-514350">
              <a:buFont typeface="+mj-lt"/>
              <a:buAutoNum type="arabicPeriod"/>
            </a:pPr>
            <a:r>
              <a:rPr lang="en-US" dirty="0" smtClean="0"/>
              <a:t>Know the </a:t>
            </a:r>
            <a:r>
              <a:rPr lang="en-US" dirty="0"/>
              <a:t>key times for </a:t>
            </a:r>
            <a:r>
              <a:rPr lang="en-US" dirty="0" err="1" smtClean="0"/>
              <a:t>handwashing</a:t>
            </a:r>
            <a:endParaRPr lang="en-US" sz="3600" dirty="0"/>
          </a:p>
          <a:p>
            <a:pPr marL="514350" indent="-514350">
              <a:buFont typeface="+mj-lt"/>
              <a:buAutoNum type="arabicPeriod"/>
            </a:pPr>
            <a:r>
              <a:rPr lang="en-US" dirty="0" smtClean="0"/>
              <a:t>Understand the technologies used </a:t>
            </a:r>
            <a:r>
              <a:rPr lang="en-US" dirty="0"/>
              <a:t>for </a:t>
            </a:r>
            <a:r>
              <a:rPr lang="en-US" dirty="0" err="1" smtClean="0"/>
              <a:t>handwashing</a:t>
            </a:r>
            <a:endParaRPr lang="en-US" sz="3600" dirty="0"/>
          </a:p>
          <a:p>
            <a:pPr marL="514350" indent="-514350">
              <a:buFont typeface="+mj-lt"/>
              <a:buAutoNum type="arabicPeriod"/>
            </a:pPr>
            <a:r>
              <a:rPr lang="en-US" dirty="0"/>
              <a:t>Learn how </a:t>
            </a:r>
            <a:r>
              <a:rPr lang="en-US" dirty="0" err="1"/>
              <a:t>handwashing</a:t>
            </a:r>
            <a:r>
              <a:rPr lang="en-US" dirty="0"/>
              <a:t> promoted by different stakeholders</a:t>
            </a:r>
          </a:p>
          <a:p>
            <a:pPr marL="914400" lvl="1" indent="-514350"/>
            <a:r>
              <a:rPr lang="en-US" dirty="0" smtClean="0"/>
              <a:t>Public</a:t>
            </a:r>
          </a:p>
          <a:p>
            <a:pPr marL="914400" lvl="1" indent="-514350"/>
            <a:r>
              <a:rPr lang="en-US" dirty="0" smtClean="0"/>
              <a:t>Private</a:t>
            </a:r>
          </a:p>
          <a:p>
            <a:pPr marL="914400" lvl="1" indent="-514350"/>
            <a:r>
              <a:rPr lang="en-US" dirty="0" smtClean="0"/>
              <a:t>Etc.</a:t>
            </a:r>
            <a:endParaRPr lang="en-US" dirty="0"/>
          </a:p>
          <a:p>
            <a:pPr marL="514350" indent="-514350">
              <a:buFont typeface="+mj-lt"/>
              <a:buAutoNum type="arabicPeriod"/>
            </a:pPr>
            <a:endParaRPr lang="en-US" dirty="0" smtClean="0"/>
          </a:p>
          <a:p>
            <a:pPr marL="514350" indent="-514350">
              <a:buFont typeface="+mj-lt"/>
              <a:buAutoNum type="arabicPeriod"/>
            </a:pPr>
            <a:endParaRPr lang="en-US" dirty="0"/>
          </a:p>
        </p:txBody>
      </p:sp>
      <p:sp>
        <p:nvSpPr>
          <p:cNvPr id="4" name="Slide Number Placeholder 3"/>
          <p:cNvSpPr>
            <a:spLocks noGrp="1"/>
          </p:cNvSpPr>
          <p:nvPr>
            <p:ph type="sldNum" sz="quarter" idx="12"/>
          </p:nvPr>
        </p:nvSpPr>
        <p:spPr/>
        <p:txBody>
          <a:bodyPr/>
          <a:lstStyle/>
          <a:p>
            <a:fld id="{9F41A497-3947-1049-A80B-F2F9FE6CCEFB}" type="slidenum">
              <a:rPr lang="en-US" smtClean="0"/>
              <a:pPr/>
              <a:t>6</a:t>
            </a:fld>
            <a:endParaRPr lang="en-US"/>
          </a:p>
        </p:txBody>
      </p:sp>
      <p:sp>
        <p:nvSpPr>
          <p:cNvPr id="6" name="Frame 5"/>
          <p:cNvSpPr/>
          <p:nvPr/>
        </p:nvSpPr>
        <p:spPr>
          <a:xfrm>
            <a:off x="0" y="0"/>
            <a:ext cx="9144000" cy="6858000"/>
          </a:xfrm>
          <a:prstGeom prst="frame">
            <a:avLst>
              <a:gd name="adj1" fmla="val 2130"/>
            </a:avLst>
          </a:prstGeom>
          <a:solidFill>
            <a:srgbClr val="5472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89562995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other factors influence HWWS?</a:t>
            </a:r>
            <a:endParaRPr lang="en-US" dirty="0"/>
          </a:p>
        </p:txBody>
      </p:sp>
      <p:sp>
        <p:nvSpPr>
          <p:cNvPr id="3" name="Content Placeholder 2"/>
          <p:cNvSpPr>
            <a:spLocks noGrp="1"/>
          </p:cNvSpPr>
          <p:nvPr>
            <p:ph idx="1"/>
          </p:nvPr>
        </p:nvSpPr>
        <p:spPr>
          <a:xfrm>
            <a:off x="2437914" y="1417638"/>
            <a:ext cx="6706086" cy="4708525"/>
          </a:xfrm>
        </p:spPr>
        <p:txBody>
          <a:bodyPr>
            <a:normAutofit fontScale="85000" lnSpcReduction="10000"/>
          </a:bodyPr>
          <a:lstStyle/>
          <a:p>
            <a:pPr marL="0" indent="0">
              <a:buNone/>
            </a:pPr>
            <a:r>
              <a:rPr lang="en-US" dirty="0" smtClean="0"/>
              <a:t>Physical: </a:t>
            </a:r>
          </a:p>
          <a:p>
            <a:r>
              <a:rPr lang="en-US" dirty="0" smtClean="0"/>
              <a:t>Presence and availability of soap, access to water for </a:t>
            </a:r>
            <a:r>
              <a:rPr lang="en-US" dirty="0" err="1" smtClean="0"/>
              <a:t>handwashing</a:t>
            </a:r>
            <a:endParaRPr lang="en-US" dirty="0" smtClean="0"/>
          </a:p>
          <a:p>
            <a:endParaRPr lang="en-US" dirty="0" smtClean="0"/>
          </a:p>
          <a:p>
            <a:r>
              <a:rPr lang="en-US" dirty="0" smtClean="0"/>
              <a:t>Having both soap and water available at a single location - a “</a:t>
            </a:r>
            <a:r>
              <a:rPr lang="en-US" dirty="0" err="1" smtClean="0"/>
              <a:t>handwashing</a:t>
            </a:r>
            <a:r>
              <a:rPr lang="en-US" dirty="0" smtClean="0"/>
              <a:t> station” </a:t>
            </a:r>
          </a:p>
          <a:p>
            <a:pPr lvl="1"/>
            <a:r>
              <a:rPr lang="en-US" dirty="0" smtClean="0"/>
              <a:t>Make HWWS more convenient</a:t>
            </a:r>
          </a:p>
          <a:p>
            <a:pPr lvl="2"/>
            <a:r>
              <a:rPr lang="en-US" dirty="0" smtClean="0"/>
              <a:t>Soap already present</a:t>
            </a:r>
          </a:p>
          <a:p>
            <a:pPr lvl="2"/>
            <a:r>
              <a:rPr lang="en-US" dirty="0" smtClean="0"/>
              <a:t>Does not require a separate activity to fetch or carry water</a:t>
            </a:r>
          </a:p>
          <a:p>
            <a:pPr lvl="1"/>
            <a:r>
              <a:rPr lang="en-US" dirty="0" smtClean="0"/>
              <a:t>Serve as a “cue” to remind individuals to wash hands</a:t>
            </a:r>
            <a:endParaRPr lang="en-US" dirty="0"/>
          </a:p>
          <a:p>
            <a:endParaRPr lang="en-US" dirty="0"/>
          </a:p>
        </p:txBody>
      </p:sp>
      <p:pic>
        <p:nvPicPr>
          <p:cNvPr id="5" name="Picture 4" descr="Curtis Framework.jpg"/>
          <p:cNvPicPr>
            <a:picLocks noChangeAspect="1"/>
          </p:cNvPicPr>
          <p:nvPr/>
        </p:nvPicPr>
        <p:blipFill rotWithShape="1">
          <a:blip r:embed="rId3">
            <a:extLst>
              <a:ext uri="{28A0092B-C50C-407E-A947-70E740481C1C}">
                <a14:useLocalDpi xmlns:a14="http://schemas.microsoft.com/office/drawing/2010/main" val="0"/>
              </a:ext>
            </a:extLst>
          </a:blip>
          <a:srcRect r="70802"/>
          <a:stretch/>
        </p:blipFill>
        <p:spPr>
          <a:xfrm>
            <a:off x="184454" y="1166917"/>
            <a:ext cx="2086238" cy="5211296"/>
          </a:xfrm>
          <a:prstGeom prst="rect">
            <a:avLst/>
          </a:prstGeom>
        </p:spPr>
      </p:pic>
      <p:sp>
        <p:nvSpPr>
          <p:cNvPr id="6" name="TextBox 5"/>
          <p:cNvSpPr txBox="1"/>
          <p:nvPr/>
        </p:nvSpPr>
        <p:spPr>
          <a:xfrm>
            <a:off x="6814756" y="6008881"/>
            <a:ext cx="1766905" cy="369332"/>
          </a:xfrm>
          <a:prstGeom prst="rect">
            <a:avLst/>
          </a:prstGeom>
          <a:noFill/>
        </p:spPr>
        <p:txBody>
          <a:bodyPr wrap="none" rtlCol="0">
            <a:spAutoFit/>
          </a:bodyPr>
          <a:lstStyle/>
          <a:p>
            <a:r>
              <a:rPr lang="en-US" dirty="0" smtClean="0">
                <a:solidFill>
                  <a:prstClr val="black"/>
                </a:solidFill>
                <a:latin typeface="Calibri"/>
              </a:rPr>
              <a:t>Curtis et al. 2011</a:t>
            </a:r>
            <a:endParaRPr lang="en-US" dirty="0">
              <a:solidFill>
                <a:prstClr val="black"/>
              </a:solidFill>
              <a:latin typeface="Calibri"/>
            </a:endParaRPr>
          </a:p>
        </p:txBody>
      </p:sp>
      <p:sp>
        <p:nvSpPr>
          <p:cNvPr id="7" name="Frame 6"/>
          <p:cNvSpPr/>
          <p:nvPr/>
        </p:nvSpPr>
        <p:spPr>
          <a:xfrm>
            <a:off x="368730" y="3012989"/>
            <a:ext cx="1762661" cy="1658401"/>
          </a:xfrm>
          <a:prstGeom prst="frame">
            <a:avLst>
              <a:gd name="adj1" fmla="val 7461"/>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solidFill>
                <a:prstClr val="black"/>
              </a:solidFill>
              <a:latin typeface="Calibri"/>
            </a:endParaRPr>
          </a:p>
        </p:txBody>
      </p:sp>
      <p:sp>
        <p:nvSpPr>
          <p:cNvPr id="4" name="Slide Number Placeholder 3"/>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60</a:t>
            </a:fld>
            <a:endParaRPr lang="en-US">
              <a:solidFill>
                <a:prstClr val="black">
                  <a:tint val="75000"/>
                </a:prstClr>
              </a:solidFill>
              <a:latin typeface="Calibri"/>
            </a:endParaRPr>
          </a:p>
        </p:txBody>
      </p:sp>
    </p:spTree>
    <p:extLst>
      <p:ext uri="{BB962C8B-B14F-4D97-AF65-F5344CB8AC3E}">
        <p14:creationId xmlns:p14="http://schemas.microsoft.com/office/powerpoint/2010/main" val="305649797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other factors influence HWWS?</a:t>
            </a:r>
            <a:endParaRPr lang="en-US" dirty="0"/>
          </a:p>
        </p:txBody>
      </p:sp>
      <p:sp>
        <p:nvSpPr>
          <p:cNvPr id="3" name="Content Placeholder 2"/>
          <p:cNvSpPr>
            <a:spLocks noGrp="1"/>
          </p:cNvSpPr>
          <p:nvPr>
            <p:ph idx="1"/>
          </p:nvPr>
        </p:nvSpPr>
        <p:spPr>
          <a:xfrm>
            <a:off x="2437914" y="1417638"/>
            <a:ext cx="6706086" cy="4708525"/>
          </a:xfrm>
        </p:spPr>
        <p:txBody>
          <a:bodyPr>
            <a:normAutofit/>
          </a:bodyPr>
          <a:lstStyle/>
          <a:p>
            <a:pPr marL="0" indent="0">
              <a:buNone/>
            </a:pPr>
            <a:r>
              <a:rPr lang="en-US" dirty="0" smtClean="0"/>
              <a:t>Biological: </a:t>
            </a:r>
          </a:p>
          <a:p>
            <a:r>
              <a:rPr lang="en-US" dirty="0" smtClean="0"/>
              <a:t>Closely linked with disgust and disgust reaction</a:t>
            </a:r>
          </a:p>
          <a:p>
            <a:pPr marL="0" indent="0">
              <a:buNone/>
            </a:pPr>
            <a:endParaRPr lang="en-US" dirty="0" smtClean="0"/>
          </a:p>
        </p:txBody>
      </p:sp>
      <p:pic>
        <p:nvPicPr>
          <p:cNvPr id="5" name="Picture 4" descr="Curtis Framework.jpg"/>
          <p:cNvPicPr>
            <a:picLocks noChangeAspect="1"/>
          </p:cNvPicPr>
          <p:nvPr/>
        </p:nvPicPr>
        <p:blipFill rotWithShape="1">
          <a:blip r:embed="rId3">
            <a:extLst>
              <a:ext uri="{28A0092B-C50C-407E-A947-70E740481C1C}">
                <a14:useLocalDpi xmlns:a14="http://schemas.microsoft.com/office/drawing/2010/main" val="0"/>
              </a:ext>
            </a:extLst>
          </a:blip>
          <a:srcRect r="70802"/>
          <a:stretch/>
        </p:blipFill>
        <p:spPr>
          <a:xfrm>
            <a:off x="184454" y="1166917"/>
            <a:ext cx="2086238" cy="5211296"/>
          </a:xfrm>
          <a:prstGeom prst="rect">
            <a:avLst/>
          </a:prstGeom>
        </p:spPr>
      </p:pic>
      <p:sp>
        <p:nvSpPr>
          <p:cNvPr id="6" name="TextBox 5"/>
          <p:cNvSpPr txBox="1"/>
          <p:nvPr/>
        </p:nvSpPr>
        <p:spPr>
          <a:xfrm>
            <a:off x="6814756" y="6008881"/>
            <a:ext cx="1766905" cy="369332"/>
          </a:xfrm>
          <a:prstGeom prst="rect">
            <a:avLst/>
          </a:prstGeom>
          <a:noFill/>
        </p:spPr>
        <p:txBody>
          <a:bodyPr wrap="none" rtlCol="0">
            <a:spAutoFit/>
          </a:bodyPr>
          <a:lstStyle/>
          <a:p>
            <a:r>
              <a:rPr lang="en-US" dirty="0" smtClean="0">
                <a:solidFill>
                  <a:prstClr val="black"/>
                </a:solidFill>
                <a:latin typeface="Calibri"/>
              </a:rPr>
              <a:t>Curtis et al. 2011</a:t>
            </a:r>
            <a:endParaRPr lang="en-US" dirty="0">
              <a:solidFill>
                <a:prstClr val="black"/>
              </a:solidFill>
              <a:latin typeface="Calibri"/>
            </a:endParaRPr>
          </a:p>
        </p:txBody>
      </p:sp>
      <p:sp>
        <p:nvSpPr>
          <p:cNvPr id="7" name="Frame 6"/>
          <p:cNvSpPr/>
          <p:nvPr/>
        </p:nvSpPr>
        <p:spPr>
          <a:xfrm>
            <a:off x="368730" y="5058078"/>
            <a:ext cx="1762661" cy="1163021"/>
          </a:xfrm>
          <a:prstGeom prst="frame">
            <a:avLst>
              <a:gd name="adj1" fmla="val 7461"/>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solidFill>
                <a:prstClr val="black"/>
              </a:solidFill>
              <a:latin typeface="Calibri"/>
            </a:endParaRPr>
          </a:p>
        </p:txBody>
      </p:sp>
      <p:sp>
        <p:nvSpPr>
          <p:cNvPr id="4" name="Slide Number Placeholder 3"/>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61</a:t>
            </a:fld>
            <a:endParaRPr lang="en-US">
              <a:solidFill>
                <a:prstClr val="black">
                  <a:tint val="75000"/>
                </a:prstClr>
              </a:solidFill>
              <a:latin typeface="Calibri"/>
            </a:endParaRPr>
          </a:p>
        </p:txBody>
      </p:sp>
    </p:spTree>
    <p:extLst>
      <p:ext uri="{BB962C8B-B14F-4D97-AF65-F5344CB8AC3E}">
        <p14:creationId xmlns:p14="http://schemas.microsoft.com/office/powerpoint/2010/main" val="153683641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166" y="91281"/>
            <a:ext cx="9144000" cy="1417638"/>
          </a:xfrm>
        </p:spPr>
        <p:txBody>
          <a:bodyPr>
            <a:normAutofit/>
          </a:bodyPr>
          <a:lstStyle/>
          <a:p>
            <a:r>
              <a:rPr lang="en-US" sz="4000" dirty="0" smtClean="0"/>
              <a:t>Hygiene Promotion</a:t>
            </a:r>
            <a:br>
              <a:rPr lang="en-US" sz="4000" dirty="0" smtClean="0"/>
            </a:br>
            <a:r>
              <a:rPr lang="en-US" sz="3600" dirty="0">
                <a:solidFill>
                  <a:srgbClr val="4F81BD"/>
                </a:solidFill>
              </a:rPr>
              <a:t>T</a:t>
            </a:r>
            <a:r>
              <a:rPr lang="en-US" sz="3600" dirty="0" smtClean="0">
                <a:solidFill>
                  <a:srgbClr val="4F81BD"/>
                </a:solidFill>
              </a:rPr>
              <a:t>ake away lessons</a:t>
            </a:r>
            <a:endParaRPr lang="en-US" sz="3600" dirty="0"/>
          </a:p>
        </p:txBody>
      </p:sp>
      <p:sp>
        <p:nvSpPr>
          <p:cNvPr id="3" name="Content Placeholder 2"/>
          <p:cNvSpPr>
            <a:spLocks noGrp="1"/>
          </p:cNvSpPr>
          <p:nvPr>
            <p:ph sz="half" idx="1"/>
          </p:nvPr>
        </p:nvSpPr>
        <p:spPr/>
        <p:txBody>
          <a:bodyPr>
            <a:normAutofit fontScale="85000" lnSpcReduction="20000"/>
          </a:bodyPr>
          <a:lstStyle/>
          <a:p>
            <a:pPr marL="514350" indent="-514350">
              <a:buFont typeface="+mj-lt"/>
              <a:buAutoNum type="arabicPeriod"/>
            </a:pPr>
            <a:r>
              <a:rPr lang="en-US" dirty="0"/>
              <a:t>There are several determinants of </a:t>
            </a:r>
            <a:r>
              <a:rPr lang="en-US" dirty="0" err="1"/>
              <a:t>handwashing</a:t>
            </a:r>
            <a:r>
              <a:rPr lang="en-US" dirty="0"/>
              <a:t> with soap.</a:t>
            </a:r>
          </a:p>
          <a:p>
            <a:pPr marL="514350" indent="-514350">
              <a:buFont typeface="+mj-lt"/>
              <a:buAutoNum type="arabicPeriod"/>
            </a:pPr>
            <a:endParaRPr lang="en-US" dirty="0"/>
          </a:p>
          <a:p>
            <a:pPr marL="514350" indent="-514350">
              <a:buFont typeface="+mj-lt"/>
              <a:buAutoNum type="arabicPeriod"/>
            </a:pPr>
            <a:r>
              <a:rPr lang="en-US" dirty="0"/>
              <a:t>Knowledge may be a necessary determinant of </a:t>
            </a:r>
            <a:r>
              <a:rPr lang="en-US" dirty="0" err="1"/>
              <a:t>handwashing</a:t>
            </a:r>
            <a:r>
              <a:rPr lang="en-US" dirty="0"/>
              <a:t>, but it is not sufficient.</a:t>
            </a:r>
          </a:p>
          <a:p>
            <a:pPr marL="514350" indent="-514350">
              <a:buFont typeface="+mj-lt"/>
              <a:buAutoNum type="arabicPeriod"/>
            </a:pPr>
            <a:endParaRPr lang="en-US" dirty="0"/>
          </a:p>
          <a:p>
            <a:pPr marL="514350" indent="-514350">
              <a:buFont typeface="+mj-lt"/>
              <a:buAutoNum type="arabicPeriod"/>
            </a:pPr>
            <a:r>
              <a:rPr lang="en-US" dirty="0"/>
              <a:t>Several models and theories exist that can help identify alternative determinants. </a:t>
            </a:r>
          </a:p>
          <a:p>
            <a:pPr marL="914400" lvl="1" indent="-514350">
              <a:buFont typeface="+mj-lt"/>
              <a:buAutoNum type="arabicPeriod"/>
            </a:pPr>
            <a:endParaRPr lang="en-US" dirty="0">
              <a:solidFill>
                <a:srgbClr val="9BBB59"/>
              </a:solidFill>
            </a:endParaRPr>
          </a:p>
          <a:p>
            <a:pPr marL="514350" indent="-514350">
              <a:buFont typeface="+mj-lt"/>
              <a:buAutoNum type="arabicPeriod"/>
            </a:pPr>
            <a:endParaRPr lang="en-US" dirty="0" smtClean="0"/>
          </a:p>
          <a:p>
            <a:pPr marL="514350" indent="-514350">
              <a:buFont typeface="+mj-lt"/>
              <a:buAutoNum type="arabicPeriod"/>
            </a:pPr>
            <a:endParaRPr lang="en-US" dirty="0"/>
          </a:p>
        </p:txBody>
      </p:sp>
      <p:sp>
        <p:nvSpPr>
          <p:cNvPr id="4" name="Slide Number Placeholder 3"/>
          <p:cNvSpPr>
            <a:spLocks noGrp="1"/>
          </p:cNvSpPr>
          <p:nvPr>
            <p:ph type="sldNum" sz="quarter" idx="12"/>
          </p:nvPr>
        </p:nvSpPr>
        <p:spPr/>
        <p:txBody>
          <a:bodyPr/>
          <a:lstStyle/>
          <a:p>
            <a:fld id="{9F41A497-3947-1049-A80B-F2F9FE6CCEFB}" type="slidenum">
              <a:rPr lang="en-US" smtClean="0"/>
              <a:pPr/>
              <a:t>62</a:t>
            </a:fld>
            <a:endParaRPr lang="en-US"/>
          </a:p>
        </p:txBody>
      </p:sp>
      <p:sp>
        <p:nvSpPr>
          <p:cNvPr id="6" name="Content Placeholder 3"/>
          <p:cNvSpPr>
            <a:spLocks noGrp="1"/>
          </p:cNvSpPr>
          <p:nvPr>
            <p:ph sz="half" idx="2"/>
          </p:nvPr>
        </p:nvSpPr>
        <p:spPr>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ormAutofit fontScale="85000" lnSpcReduction="20000"/>
          </a:bodyPr>
          <a:lstStyle/>
          <a:p>
            <a:r>
              <a:rPr lang="en-US" dirty="0" smtClean="0"/>
              <a:t>Brain:</a:t>
            </a:r>
            <a:endParaRPr lang="en-US" dirty="0"/>
          </a:p>
          <a:p>
            <a:pPr lvl="1"/>
            <a:r>
              <a:rPr lang="en-US" dirty="0"/>
              <a:t>Planning</a:t>
            </a:r>
          </a:p>
          <a:p>
            <a:pPr lvl="1"/>
            <a:r>
              <a:rPr lang="en-US" dirty="0" smtClean="0"/>
              <a:t>Motivations</a:t>
            </a:r>
          </a:p>
          <a:p>
            <a:pPr lvl="2"/>
            <a:r>
              <a:rPr lang="en-US" dirty="0" smtClean="0"/>
              <a:t>Disgust</a:t>
            </a:r>
          </a:p>
          <a:p>
            <a:pPr lvl="2"/>
            <a:r>
              <a:rPr lang="en-US" dirty="0" smtClean="0"/>
              <a:t>Nurture</a:t>
            </a:r>
          </a:p>
          <a:p>
            <a:pPr lvl="2"/>
            <a:r>
              <a:rPr lang="en-US" dirty="0" smtClean="0"/>
              <a:t>Norms</a:t>
            </a:r>
            <a:endParaRPr lang="en-US" dirty="0"/>
          </a:p>
          <a:p>
            <a:pPr lvl="1"/>
            <a:r>
              <a:rPr lang="en-US" dirty="0"/>
              <a:t>Habits </a:t>
            </a:r>
          </a:p>
          <a:p>
            <a:endParaRPr lang="en-US" dirty="0" smtClean="0"/>
          </a:p>
          <a:p>
            <a:r>
              <a:rPr lang="en-US" dirty="0" smtClean="0"/>
              <a:t>Environmental factors</a:t>
            </a:r>
          </a:p>
          <a:p>
            <a:pPr lvl="1"/>
            <a:r>
              <a:rPr lang="en-US" dirty="0" smtClean="0"/>
              <a:t>Social norms</a:t>
            </a:r>
          </a:p>
          <a:p>
            <a:pPr lvl="1"/>
            <a:r>
              <a:rPr lang="en-US" dirty="0" smtClean="0"/>
              <a:t>Physical facilities</a:t>
            </a:r>
          </a:p>
          <a:p>
            <a:pPr lvl="1"/>
            <a:r>
              <a:rPr lang="en-US" dirty="0" smtClean="0"/>
              <a:t>Biological </a:t>
            </a:r>
          </a:p>
          <a:p>
            <a:pPr lvl="1"/>
            <a:endParaRPr lang="en-US" dirty="0" smtClean="0"/>
          </a:p>
          <a:p>
            <a:pPr lvl="1"/>
            <a:endParaRPr lang="en-US" dirty="0"/>
          </a:p>
          <a:p>
            <a:endParaRPr lang="en-US" dirty="0"/>
          </a:p>
        </p:txBody>
      </p:sp>
      <p:sp>
        <p:nvSpPr>
          <p:cNvPr id="8" name="Frame 7"/>
          <p:cNvSpPr/>
          <p:nvPr/>
        </p:nvSpPr>
        <p:spPr>
          <a:xfrm>
            <a:off x="0" y="0"/>
            <a:ext cx="9144000" cy="6858000"/>
          </a:xfrm>
          <a:prstGeom prst="frame">
            <a:avLst>
              <a:gd name="adj1" fmla="val 2130"/>
            </a:avLst>
          </a:prstGeom>
          <a:solidFill>
            <a:srgbClr val="5472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87864020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2248" y="136635"/>
            <a:ext cx="9144000" cy="1417638"/>
          </a:xfrm>
        </p:spPr>
        <p:txBody>
          <a:bodyPr/>
          <a:lstStyle/>
          <a:p>
            <a:r>
              <a:rPr lang="en-US" dirty="0" smtClean="0"/>
              <a:t>Summary: Day 1</a:t>
            </a:r>
            <a:endParaRPr lang="en-US" dirty="0"/>
          </a:p>
        </p:txBody>
      </p:sp>
      <p:sp>
        <p:nvSpPr>
          <p:cNvPr id="3" name="Content Placeholder 2"/>
          <p:cNvSpPr>
            <a:spLocks noGrp="1"/>
          </p:cNvSpPr>
          <p:nvPr>
            <p:ph idx="1"/>
          </p:nvPr>
        </p:nvSpPr>
        <p:spPr>
          <a:xfrm>
            <a:off x="126124" y="1511300"/>
            <a:ext cx="8755117" cy="4708525"/>
          </a:xfrm>
        </p:spPr>
        <p:txBody>
          <a:bodyPr>
            <a:normAutofit fontScale="85000" lnSpcReduction="10000"/>
          </a:bodyPr>
          <a:lstStyle/>
          <a:p>
            <a:r>
              <a:rPr lang="en-US" dirty="0"/>
              <a:t>There is clear evidence that HWWS can prevent adverse health </a:t>
            </a:r>
            <a:r>
              <a:rPr lang="en-US" dirty="0" smtClean="0"/>
              <a:t>and education outcomes</a:t>
            </a:r>
            <a:endParaRPr lang="en-US" dirty="0"/>
          </a:p>
          <a:p>
            <a:endParaRPr lang="en-US" dirty="0" smtClean="0"/>
          </a:p>
          <a:p>
            <a:r>
              <a:rPr lang="en-US" dirty="0" smtClean="0"/>
              <a:t>Things </a:t>
            </a:r>
            <a:r>
              <a:rPr lang="en-US" dirty="0"/>
              <a:t>to consider in HWWS promotion:</a:t>
            </a:r>
          </a:p>
          <a:p>
            <a:pPr lvl="1"/>
            <a:r>
              <a:rPr lang="en-US" dirty="0"/>
              <a:t>Soap, ash, or cleansing material</a:t>
            </a:r>
          </a:p>
          <a:p>
            <a:pPr lvl="1"/>
            <a:r>
              <a:rPr lang="en-US" dirty="0"/>
              <a:t>Technology / resources for performing the behavior</a:t>
            </a:r>
          </a:p>
          <a:p>
            <a:pPr lvl="1"/>
            <a:r>
              <a:rPr lang="en-US" dirty="0"/>
              <a:t>Current conditions / behaviors and opportunity for scale</a:t>
            </a:r>
          </a:p>
          <a:p>
            <a:endParaRPr lang="en-US" dirty="0" smtClean="0"/>
          </a:p>
          <a:p>
            <a:r>
              <a:rPr lang="en-US" dirty="0" smtClean="0"/>
              <a:t>Knowledge may be necessary </a:t>
            </a:r>
            <a:r>
              <a:rPr lang="en-US" dirty="0"/>
              <a:t>for </a:t>
            </a:r>
            <a:r>
              <a:rPr lang="en-US" dirty="0" smtClean="0"/>
              <a:t>handwashing – but it is </a:t>
            </a:r>
            <a:r>
              <a:rPr lang="en-US" u="sng" dirty="0" smtClean="0"/>
              <a:t>not sufficient</a:t>
            </a:r>
            <a:r>
              <a:rPr lang="en-US" dirty="0" smtClean="0"/>
              <a:t>. Other </a:t>
            </a:r>
            <a:r>
              <a:rPr lang="en-US" dirty="0"/>
              <a:t>factors (</a:t>
            </a:r>
            <a:r>
              <a:rPr lang="en-US" dirty="0" smtClean="0"/>
              <a:t>planning</a:t>
            </a:r>
            <a:r>
              <a:rPr lang="en-US" dirty="0"/>
              <a:t>, motivations, and </a:t>
            </a:r>
            <a:r>
              <a:rPr lang="en-US" dirty="0" smtClean="0"/>
              <a:t>habit) </a:t>
            </a:r>
            <a:r>
              <a:rPr lang="en-US" dirty="0"/>
              <a:t>may have a stronger influence on behaviors</a:t>
            </a:r>
          </a:p>
        </p:txBody>
      </p:sp>
      <p:sp>
        <p:nvSpPr>
          <p:cNvPr id="4" name="Slide Number Placeholder 3"/>
          <p:cNvSpPr>
            <a:spLocks noGrp="1"/>
          </p:cNvSpPr>
          <p:nvPr>
            <p:ph type="sldNum" sz="quarter" idx="12"/>
          </p:nvPr>
        </p:nvSpPr>
        <p:spPr/>
        <p:txBody>
          <a:bodyPr/>
          <a:lstStyle/>
          <a:p>
            <a:fld id="{9F41A497-3947-1049-A80B-F2F9FE6CCEFB}" type="slidenum">
              <a:rPr lang="en-US" smtClean="0">
                <a:solidFill>
                  <a:prstClr val="black">
                    <a:tint val="75000"/>
                  </a:prstClr>
                </a:solidFill>
                <a:latin typeface="Calibri"/>
              </a:rPr>
              <a:pPr/>
              <a:t>63</a:t>
            </a:fld>
            <a:endParaRPr lang="en-US">
              <a:solidFill>
                <a:prstClr val="black">
                  <a:tint val="75000"/>
                </a:prstClr>
              </a:solidFill>
              <a:latin typeface="Calibri"/>
            </a:endParaRPr>
          </a:p>
        </p:txBody>
      </p:sp>
    </p:spTree>
    <p:extLst>
      <p:ext uri="{BB962C8B-B14F-4D97-AF65-F5344CB8AC3E}">
        <p14:creationId xmlns:p14="http://schemas.microsoft.com/office/powerpoint/2010/main" val="144593022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Citations – Module 1</a:t>
            </a:r>
            <a:endParaRPr lang="en-US" dirty="0"/>
          </a:p>
        </p:txBody>
      </p:sp>
      <p:sp>
        <p:nvSpPr>
          <p:cNvPr id="3" name="Content Placeholder 2"/>
          <p:cNvSpPr>
            <a:spLocks noGrp="1"/>
          </p:cNvSpPr>
          <p:nvPr>
            <p:ph idx="1"/>
          </p:nvPr>
        </p:nvSpPr>
        <p:spPr>
          <a:xfrm>
            <a:off x="203200" y="1417638"/>
            <a:ext cx="8940800" cy="4938712"/>
          </a:xfrm>
        </p:spPr>
        <p:txBody>
          <a:bodyPr>
            <a:normAutofit fontScale="40000" lnSpcReduction="20000"/>
          </a:bodyPr>
          <a:lstStyle/>
          <a:p>
            <a:r>
              <a:rPr lang="en-US" dirty="0" smtClean="0"/>
              <a:t>Section 1: </a:t>
            </a:r>
          </a:p>
          <a:p>
            <a:pPr lvl="1"/>
            <a:r>
              <a:rPr lang="en-US" dirty="0"/>
              <a:t>Bowen, A., Ma, H., </a:t>
            </a:r>
            <a:r>
              <a:rPr lang="en-US" dirty="0" err="1"/>
              <a:t>Ou</a:t>
            </a:r>
            <a:r>
              <a:rPr lang="en-US" dirty="0"/>
              <a:t>, J., </a:t>
            </a:r>
            <a:r>
              <a:rPr lang="en-US" dirty="0" err="1"/>
              <a:t>Billhimer</a:t>
            </a:r>
            <a:r>
              <a:rPr lang="en-US" dirty="0"/>
              <a:t>, W., Long, T., </a:t>
            </a:r>
            <a:r>
              <a:rPr lang="en-US" dirty="0" err="1"/>
              <a:t>Mintz</a:t>
            </a:r>
            <a:r>
              <a:rPr lang="en-US" dirty="0"/>
              <a:t>, E., . . . </a:t>
            </a:r>
            <a:r>
              <a:rPr lang="en-US" dirty="0" err="1"/>
              <a:t>Luby</a:t>
            </a:r>
            <a:r>
              <a:rPr lang="en-US" dirty="0"/>
              <a:t>, S. P. (2007). A cluster-randomized controlled trial evaluating the effect of a </a:t>
            </a:r>
            <a:r>
              <a:rPr lang="en-US" dirty="0" err="1"/>
              <a:t>handwashing</a:t>
            </a:r>
            <a:r>
              <a:rPr lang="en-US" dirty="0"/>
              <a:t>-promotion program in Chinese primary schools. </a:t>
            </a:r>
            <a:r>
              <a:rPr lang="en-US" i="1" dirty="0"/>
              <a:t>Am J Trop Med </a:t>
            </a:r>
            <a:r>
              <a:rPr lang="en-US" i="1" dirty="0" err="1"/>
              <a:t>Hyg</a:t>
            </a:r>
            <a:r>
              <a:rPr lang="en-US" i="1" dirty="0"/>
              <a:t>, 76</a:t>
            </a:r>
            <a:r>
              <a:rPr lang="en-US" dirty="0"/>
              <a:t>(6), 1166-1173. </a:t>
            </a:r>
          </a:p>
          <a:p>
            <a:pPr lvl="1"/>
            <a:r>
              <a:rPr lang="en-US" dirty="0"/>
              <a:t>Curtis, V., &amp; </a:t>
            </a:r>
            <a:r>
              <a:rPr lang="en-US" dirty="0" err="1"/>
              <a:t>Cairncross</a:t>
            </a:r>
            <a:r>
              <a:rPr lang="en-US" dirty="0"/>
              <a:t>, S. (2003). Effect of washing hands with soap on </a:t>
            </a:r>
            <a:r>
              <a:rPr lang="en-US" dirty="0" err="1"/>
              <a:t>diarrhoea</a:t>
            </a:r>
            <a:r>
              <a:rPr lang="en-US" dirty="0"/>
              <a:t> risk in the community: a systematic review. </a:t>
            </a:r>
            <a:r>
              <a:rPr lang="en-US" i="1" dirty="0"/>
              <a:t>Lancet Infect Dis, 3</a:t>
            </a:r>
            <a:r>
              <a:rPr lang="en-US" dirty="0"/>
              <a:t>(5), 275-281. </a:t>
            </a:r>
            <a:r>
              <a:rPr lang="en-US" dirty="0" err="1"/>
              <a:t>doi</a:t>
            </a:r>
            <a:r>
              <a:rPr lang="en-US" dirty="0"/>
              <a:t>: S1473309903006066 [</a:t>
            </a:r>
            <a:r>
              <a:rPr lang="en-US" dirty="0" err="1"/>
              <a:t>pii</a:t>
            </a:r>
            <a:r>
              <a:rPr lang="en-US" dirty="0"/>
              <a:t>]</a:t>
            </a:r>
          </a:p>
          <a:p>
            <a:pPr lvl="1"/>
            <a:r>
              <a:rPr lang="en-US" dirty="0"/>
              <a:t>Freeman, M. C., Stocks, M., Cumming, O., </a:t>
            </a:r>
            <a:r>
              <a:rPr lang="en-US" dirty="0" err="1"/>
              <a:t>Jeandron</a:t>
            </a:r>
            <a:r>
              <a:rPr lang="en-US" dirty="0"/>
              <a:t>, A., Higgins, J. P. T., Wolf, J., . . . Curtis, V. (2014). Hygiene and health: systematic review of </a:t>
            </a:r>
            <a:r>
              <a:rPr lang="en-US" dirty="0" err="1"/>
              <a:t>handwashing</a:t>
            </a:r>
            <a:r>
              <a:rPr lang="en-US" dirty="0"/>
              <a:t> practices worldwide and update of health effects. </a:t>
            </a:r>
            <a:r>
              <a:rPr lang="en-US" i="1" dirty="0"/>
              <a:t>TMIH, in review</a:t>
            </a:r>
            <a:r>
              <a:rPr lang="en-US" dirty="0"/>
              <a:t>. </a:t>
            </a:r>
          </a:p>
          <a:p>
            <a:pPr lvl="1"/>
            <a:r>
              <a:rPr lang="en-US" dirty="0"/>
              <a:t>Rhee, V., </a:t>
            </a:r>
            <a:r>
              <a:rPr lang="en-US" dirty="0" err="1"/>
              <a:t>Mullany</a:t>
            </a:r>
            <a:r>
              <a:rPr lang="en-US" dirty="0"/>
              <a:t>, L. C., </a:t>
            </a:r>
            <a:r>
              <a:rPr lang="en-US" dirty="0" err="1"/>
              <a:t>Khatry</a:t>
            </a:r>
            <a:r>
              <a:rPr lang="en-US" dirty="0"/>
              <a:t>, S. K., Katz, J., </a:t>
            </a:r>
            <a:r>
              <a:rPr lang="en-US" dirty="0" err="1"/>
              <a:t>LeClerq</a:t>
            </a:r>
            <a:r>
              <a:rPr lang="en-US" dirty="0"/>
              <a:t>, S. C., Darmstadt, G. L., &amp; </a:t>
            </a:r>
            <a:r>
              <a:rPr lang="en-US" dirty="0" err="1"/>
              <a:t>Tielsch</a:t>
            </a:r>
            <a:r>
              <a:rPr lang="en-US" dirty="0"/>
              <a:t>, J. M. (2008). Maternal and birth attendant hand washing and neonatal mortality in southern Nepal. </a:t>
            </a:r>
            <a:r>
              <a:rPr lang="en-US" i="1" dirty="0"/>
              <a:t>Archives of Pediatrics &amp; Adolescent Medicine, 162</a:t>
            </a:r>
            <a:r>
              <a:rPr lang="en-US" dirty="0"/>
              <a:t>(7), 603-608. </a:t>
            </a:r>
          </a:p>
          <a:p>
            <a:pPr lvl="1"/>
            <a:r>
              <a:rPr lang="en-US" dirty="0" err="1"/>
              <a:t>Strunz</a:t>
            </a:r>
            <a:r>
              <a:rPr lang="en-US" dirty="0"/>
              <a:t>, E. C., </a:t>
            </a:r>
            <a:r>
              <a:rPr lang="en-US" dirty="0" err="1"/>
              <a:t>Addiss</a:t>
            </a:r>
            <a:r>
              <a:rPr lang="en-US" dirty="0"/>
              <a:t>, D. G., Stocks, M. E., Ogden, S., </a:t>
            </a:r>
            <a:r>
              <a:rPr lang="en-US" dirty="0" err="1"/>
              <a:t>Utzinger</a:t>
            </a:r>
            <a:r>
              <a:rPr lang="en-US" dirty="0"/>
              <a:t>, J., &amp; Freeman, M. C. (2014). Water, Sanitation, Hygiene, and Soil-Transmitted </a:t>
            </a:r>
            <a:r>
              <a:rPr lang="en-US" dirty="0" err="1"/>
              <a:t>Helminth</a:t>
            </a:r>
            <a:r>
              <a:rPr lang="en-US" dirty="0"/>
              <a:t> Infection: A Systematic Review and Meta-Analysis. </a:t>
            </a:r>
            <a:r>
              <a:rPr lang="en-US" i="1" dirty="0" err="1"/>
              <a:t>PLoS</a:t>
            </a:r>
            <a:r>
              <a:rPr lang="en-US" i="1" dirty="0"/>
              <a:t> medicine, 11</a:t>
            </a:r>
            <a:r>
              <a:rPr lang="en-US" dirty="0"/>
              <a:t>(3), e1001620. </a:t>
            </a:r>
          </a:p>
          <a:p>
            <a:pPr lvl="2"/>
            <a:endParaRPr lang="en-US" dirty="0" smtClean="0"/>
          </a:p>
          <a:p>
            <a:pPr lvl="1"/>
            <a:endParaRPr lang="en-US" dirty="0" smtClean="0"/>
          </a:p>
          <a:p>
            <a:r>
              <a:rPr lang="en-US" dirty="0" smtClean="0"/>
              <a:t>Section 2</a:t>
            </a:r>
            <a:r>
              <a:rPr lang="en-US" dirty="0"/>
              <a:t>: Hygiene promotion: Where are we and where can we go from here</a:t>
            </a:r>
            <a:r>
              <a:rPr lang="en-US" dirty="0" smtClean="0"/>
              <a:t>?</a:t>
            </a:r>
          </a:p>
          <a:p>
            <a:pPr lvl="1"/>
            <a:r>
              <a:rPr lang="en-US" dirty="0" err="1" smtClean="0"/>
              <a:t>Aunger</a:t>
            </a:r>
            <a:r>
              <a:rPr lang="en-US" dirty="0" smtClean="0"/>
              <a:t>, R. and V. Curtis (2014). The </a:t>
            </a:r>
            <a:r>
              <a:rPr lang="en-US" dirty="0" err="1" smtClean="0"/>
              <a:t>Evo</a:t>
            </a:r>
            <a:r>
              <a:rPr lang="en-US" dirty="0" smtClean="0"/>
              <a:t>–Eco Approach to </a:t>
            </a:r>
            <a:r>
              <a:rPr lang="en-US" dirty="0" err="1" smtClean="0"/>
              <a:t>Behaviour</a:t>
            </a:r>
            <a:r>
              <a:rPr lang="en-US" dirty="0" smtClean="0"/>
              <a:t> Change. Applied Evolutionary Anthropology, Springer</a:t>
            </a:r>
            <a:r>
              <a:rPr lang="en-US" b="1" dirty="0" smtClean="0"/>
              <a:t>: </a:t>
            </a:r>
            <a:r>
              <a:rPr lang="en-US" dirty="0" smtClean="0"/>
              <a:t>271-295.</a:t>
            </a:r>
          </a:p>
          <a:p>
            <a:pPr lvl="1"/>
            <a:r>
              <a:rPr lang="en-US" dirty="0" err="1" smtClean="0"/>
              <a:t>Biran</a:t>
            </a:r>
            <a:r>
              <a:rPr lang="en-US" dirty="0"/>
              <a:t>, A., W.-P. Schmidt, K. S. </a:t>
            </a:r>
            <a:r>
              <a:rPr lang="en-US" dirty="0" err="1"/>
              <a:t>Varadharajan</a:t>
            </a:r>
            <a:r>
              <a:rPr lang="en-US" dirty="0"/>
              <a:t>, D. </a:t>
            </a:r>
            <a:r>
              <a:rPr lang="en-US" dirty="0" err="1"/>
              <a:t>Rajaraman</a:t>
            </a:r>
            <a:r>
              <a:rPr lang="en-US" dirty="0"/>
              <a:t>, R. Kumar, K. Greenland, B. </a:t>
            </a:r>
            <a:r>
              <a:rPr lang="en-US" dirty="0" err="1"/>
              <a:t>Gopalan</a:t>
            </a:r>
            <a:r>
              <a:rPr lang="en-US" dirty="0"/>
              <a:t>, R. </a:t>
            </a:r>
            <a:r>
              <a:rPr lang="en-US" dirty="0" err="1"/>
              <a:t>Aunger</a:t>
            </a:r>
            <a:r>
              <a:rPr lang="en-US" dirty="0"/>
              <a:t> and V. Curtis (2014). "Effect of a </a:t>
            </a:r>
            <a:r>
              <a:rPr lang="en-US" dirty="0" err="1"/>
              <a:t>behaviour</a:t>
            </a:r>
            <a:r>
              <a:rPr lang="en-US" dirty="0"/>
              <a:t>-change intervention on </a:t>
            </a:r>
            <a:r>
              <a:rPr lang="en-US" dirty="0" err="1"/>
              <a:t>handwashing</a:t>
            </a:r>
            <a:r>
              <a:rPr lang="en-US" dirty="0"/>
              <a:t> with soap in India (</a:t>
            </a:r>
            <a:r>
              <a:rPr lang="en-US" dirty="0" err="1"/>
              <a:t>SuperAmma</a:t>
            </a:r>
            <a:r>
              <a:rPr lang="en-US" dirty="0"/>
              <a:t>): a cluster-</a:t>
            </a:r>
            <a:r>
              <a:rPr lang="en-US" dirty="0" err="1"/>
              <a:t>randomised</a:t>
            </a:r>
            <a:r>
              <a:rPr lang="en-US" dirty="0"/>
              <a:t> trial." The Lancet Global Health </a:t>
            </a:r>
            <a:r>
              <a:rPr lang="en-US" b="1" dirty="0"/>
              <a:t>2</a:t>
            </a:r>
            <a:r>
              <a:rPr lang="en-US" dirty="0"/>
              <a:t>(3): e145-e154</a:t>
            </a:r>
            <a:r>
              <a:rPr lang="en-US" dirty="0" smtClean="0"/>
              <a:t>.</a:t>
            </a:r>
          </a:p>
          <a:p>
            <a:pPr lvl="1"/>
            <a:r>
              <a:rPr lang="en-US" dirty="0" smtClean="0"/>
              <a:t>Curtis</a:t>
            </a:r>
            <a:r>
              <a:rPr lang="en-US" dirty="0"/>
              <a:t>, V. A., L. O. </a:t>
            </a:r>
            <a:r>
              <a:rPr lang="en-US" dirty="0" err="1"/>
              <a:t>Danquah</a:t>
            </a:r>
            <a:r>
              <a:rPr lang="en-US" dirty="0"/>
              <a:t> and R. V. </a:t>
            </a:r>
            <a:r>
              <a:rPr lang="en-US" dirty="0" err="1"/>
              <a:t>Aunger</a:t>
            </a:r>
            <a:r>
              <a:rPr lang="en-US" dirty="0"/>
              <a:t> (2009). "Planned, motivated and habitual hygiene </a:t>
            </a:r>
            <a:r>
              <a:rPr lang="en-US" dirty="0" err="1"/>
              <a:t>behaviour</a:t>
            </a:r>
            <a:r>
              <a:rPr lang="en-US" dirty="0"/>
              <a:t>: an eleven country review." Health Education Research </a:t>
            </a:r>
            <a:r>
              <a:rPr lang="en-US" b="1" dirty="0"/>
              <a:t>24</a:t>
            </a:r>
            <a:r>
              <a:rPr lang="en-US" dirty="0"/>
              <a:t>(4): 655-673</a:t>
            </a:r>
            <a:r>
              <a:rPr lang="en-US" dirty="0" smtClean="0"/>
              <a:t>.</a:t>
            </a:r>
          </a:p>
          <a:p>
            <a:pPr lvl="1"/>
            <a:r>
              <a:rPr lang="en-US" dirty="0" err="1"/>
              <a:t>Coombes</a:t>
            </a:r>
            <a:r>
              <a:rPr lang="en-US" dirty="0"/>
              <a:t>, Y. and J. Devine (2010). Introducing FOAM: A framework to analyze </a:t>
            </a:r>
            <a:r>
              <a:rPr lang="en-US" dirty="0" err="1"/>
              <a:t>handwashing</a:t>
            </a:r>
            <a:r>
              <a:rPr lang="en-US" dirty="0"/>
              <a:t> behaviors to design effective </a:t>
            </a:r>
            <a:r>
              <a:rPr lang="en-US" dirty="0" err="1"/>
              <a:t>handwashing</a:t>
            </a:r>
            <a:r>
              <a:rPr lang="en-US" dirty="0"/>
              <a:t> programs, Water and Sanitation Program (World Bank)</a:t>
            </a:r>
            <a:r>
              <a:rPr lang="en-US" dirty="0" smtClean="0"/>
              <a:t>.</a:t>
            </a:r>
            <a:r>
              <a:rPr lang="en-US" dirty="0"/>
              <a:t> </a:t>
            </a:r>
            <a:endParaRPr lang="en-US" dirty="0" smtClean="0"/>
          </a:p>
          <a:p>
            <a:pPr lvl="1"/>
            <a:r>
              <a:rPr lang="en-US" dirty="0"/>
              <a:t>Dreibelbis, R., P. J. Winch, E. </a:t>
            </a:r>
            <a:r>
              <a:rPr lang="en-US" dirty="0" err="1"/>
              <a:t>Leontsini</a:t>
            </a:r>
            <a:r>
              <a:rPr lang="en-US" dirty="0"/>
              <a:t>, K. R. </a:t>
            </a:r>
            <a:r>
              <a:rPr lang="en-US" dirty="0" err="1"/>
              <a:t>Hulland</a:t>
            </a:r>
            <a:r>
              <a:rPr lang="en-US" dirty="0"/>
              <a:t>, P. K. Ram, L. </a:t>
            </a:r>
            <a:r>
              <a:rPr lang="en-US" dirty="0" err="1"/>
              <a:t>Unicomb</a:t>
            </a:r>
            <a:r>
              <a:rPr lang="en-US" dirty="0"/>
              <a:t> and S. P. </a:t>
            </a:r>
            <a:r>
              <a:rPr lang="en-US" dirty="0" err="1"/>
              <a:t>Luby</a:t>
            </a:r>
            <a:r>
              <a:rPr lang="en-US" dirty="0"/>
              <a:t> (2013). "The integrated </a:t>
            </a:r>
            <a:r>
              <a:rPr lang="en-US" dirty="0" err="1"/>
              <a:t>behavioural</a:t>
            </a:r>
            <a:r>
              <a:rPr lang="en-US" dirty="0"/>
              <a:t> model for water, sanitation, and hygiene: a systematic review of </a:t>
            </a:r>
            <a:r>
              <a:rPr lang="en-US" dirty="0" err="1"/>
              <a:t>behavioural</a:t>
            </a:r>
            <a:r>
              <a:rPr lang="en-US" dirty="0"/>
              <a:t> models and a framework for designing and evaluating </a:t>
            </a:r>
            <a:r>
              <a:rPr lang="en-US" dirty="0" err="1"/>
              <a:t>behaviour</a:t>
            </a:r>
            <a:r>
              <a:rPr lang="en-US" dirty="0"/>
              <a:t> change interventions in infrastructure-restricted settings." BMC public health </a:t>
            </a:r>
            <a:r>
              <a:rPr lang="en-US" b="1" dirty="0"/>
              <a:t>13</a:t>
            </a:r>
            <a:r>
              <a:rPr lang="en-US" dirty="0"/>
              <a:t>(1): 1015</a:t>
            </a:r>
            <a:r>
              <a:rPr lang="en-US" dirty="0" smtClean="0"/>
              <a:t>.</a:t>
            </a:r>
          </a:p>
          <a:p>
            <a:pPr lvl="1"/>
            <a:r>
              <a:rPr lang="en-US" dirty="0" err="1"/>
              <a:t>Mosler</a:t>
            </a:r>
            <a:r>
              <a:rPr lang="en-US" dirty="0"/>
              <a:t>, H.-J. (2012). "A systematic approach to behavior change interventions for the water and sanitation sector in developing countries: a conceptual model, a review, and a guideline." International journal of environmental health research </a:t>
            </a:r>
            <a:r>
              <a:rPr lang="en-US" b="1" dirty="0"/>
              <a:t>22</a:t>
            </a:r>
            <a:r>
              <a:rPr lang="en-US" dirty="0"/>
              <a:t>(5): 431-449.</a:t>
            </a:r>
            <a:endParaRPr lang="en-US" dirty="0" smtClean="0"/>
          </a:p>
          <a:p>
            <a:pPr lvl="1"/>
            <a:r>
              <a:rPr lang="en-US" dirty="0" smtClean="0"/>
              <a:t>Scott</a:t>
            </a:r>
            <a:r>
              <a:rPr lang="en-US" dirty="0"/>
              <a:t>, B. E., D. W. Lawson and V. Curtis (2007). "Hard to handle: understanding mothers’ </a:t>
            </a:r>
            <a:r>
              <a:rPr lang="en-US" dirty="0" err="1"/>
              <a:t>handwashing</a:t>
            </a:r>
            <a:r>
              <a:rPr lang="en-US" dirty="0"/>
              <a:t> </a:t>
            </a:r>
            <a:r>
              <a:rPr lang="en-US" dirty="0" err="1"/>
              <a:t>behaviour</a:t>
            </a:r>
            <a:r>
              <a:rPr lang="en-US" dirty="0"/>
              <a:t> in Ghana." Health Policy and Planning </a:t>
            </a:r>
            <a:r>
              <a:rPr lang="en-US" b="1" dirty="0"/>
              <a:t>22</a:t>
            </a:r>
            <a:r>
              <a:rPr lang="en-US" dirty="0"/>
              <a:t>(4): 216-224</a:t>
            </a:r>
            <a:r>
              <a:rPr lang="en-US" dirty="0" smtClean="0"/>
              <a:t>.</a:t>
            </a:r>
          </a:p>
          <a:p>
            <a:pPr lvl="1"/>
            <a:endParaRPr lang="en-US" u="sng" dirty="0" smtClean="0"/>
          </a:p>
          <a:p>
            <a:pPr lvl="1"/>
            <a:endParaRPr lang="en-US" dirty="0" smtClean="0"/>
          </a:p>
        </p:txBody>
      </p:sp>
      <p:sp>
        <p:nvSpPr>
          <p:cNvPr id="4" name="Slide Number Placeholder 3"/>
          <p:cNvSpPr>
            <a:spLocks noGrp="1"/>
          </p:cNvSpPr>
          <p:nvPr>
            <p:ph type="sldNum" sz="quarter" idx="12"/>
          </p:nvPr>
        </p:nvSpPr>
        <p:spPr/>
        <p:txBody>
          <a:bodyPr/>
          <a:lstStyle/>
          <a:p>
            <a:fld id="{9F41A497-3947-1049-A80B-F2F9FE6CCEFB}" type="slidenum">
              <a:rPr lang="en-US" smtClean="0"/>
              <a:pPr/>
              <a:t>64</a:t>
            </a:fld>
            <a:endParaRPr lang="en-US"/>
          </a:p>
        </p:txBody>
      </p:sp>
      <p:sp>
        <p:nvSpPr>
          <p:cNvPr id="5" name="TextBox 4"/>
          <p:cNvSpPr txBox="1"/>
          <p:nvPr/>
        </p:nvSpPr>
        <p:spPr>
          <a:xfrm>
            <a:off x="73571" y="6356350"/>
            <a:ext cx="8366235" cy="369332"/>
          </a:xfrm>
          <a:prstGeom prst="rect">
            <a:avLst/>
          </a:prstGeom>
          <a:noFill/>
        </p:spPr>
        <p:txBody>
          <a:bodyPr wrap="square" rtlCol="0">
            <a:spAutoFit/>
          </a:bodyPr>
          <a:lstStyle/>
          <a:p>
            <a:r>
              <a:rPr lang="en-US" dirty="0" smtClean="0"/>
              <a:t>For more information, tools and resources, please visit </a:t>
            </a:r>
            <a:r>
              <a:rPr lang="en-US" dirty="0" smtClean="0">
                <a:hlinkClick r:id="rId3"/>
              </a:rPr>
              <a:t>www.globalhandwashing.org</a:t>
            </a:r>
            <a:r>
              <a:rPr lang="en-US" dirty="0" smtClean="0"/>
              <a:t> </a:t>
            </a:r>
            <a:endParaRPr lang="en-US" dirty="0"/>
          </a:p>
        </p:txBody>
      </p:sp>
    </p:spTree>
    <p:extLst>
      <p:ext uri="{BB962C8B-B14F-4D97-AF65-F5344CB8AC3E}">
        <p14:creationId xmlns:p14="http://schemas.microsoft.com/office/powerpoint/2010/main" val="19586740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Acknowledgements</a:t>
            </a:r>
            <a:r>
              <a:rPr lang="en-US" dirty="0"/>
              <a:t/>
            </a:r>
            <a:br>
              <a:rPr lang="en-US" dirty="0"/>
            </a:br>
            <a:endParaRPr lang="en-US" dirty="0"/>
          </a:p>
        </p:txBody>
      </p:sp>
      <p:sp>
        <p:nvSpPr>
          <p:cNvPr id="4" name="Slide Number Placeholder 3"/>
          <p:cNvSpPr>
            <a:spLocks noGrp="1"/>
          </p:cNvSpPr>
          <p:nvPr>
            <p:ph type="sldNum" sz="quarter" idx="12"/>
          </p:nvPr>
        </p:nvSpPr>
        <p:spPr/>
        <p:txBody>
          <a:bodyPr/>
          <a:lstStyle/>
          <a:p>
            <a:fld id="{9F41A497-3947-1049-A80B-F2F9FE6CCEFB}" type="slidenum">
              <a:rPr lang="en-US" smtClean="0"/>
              <a:pPr/>
              <a:t>65</a:t>
            </a:fld>
            <a:endParaRPr lang="en-US"/>
          </a:p>
        </p:txBody>
      </p:sp>
      <p:sp>
        <p:nvSpPr>
          <p:cNvPr id="8" name="TextBox 7"/>
          <p:cNvSpPr txBox="1"/>
          <p:nvPr/>
        </p:nvSpPr>
        <p:spPr>
          <a:xfrm>
            <a:off x="1855239" y="1124607"/>
            <a:ext cx="6679161" cy="2585323"/>
          </a:xfrm>
          <a:prstGeom prst="rect">
            <a:avLst/>
          </a:prstGeom>
          <a:noFill/>
        </p:spPr>
        <p:txBody>
          <a:bodyPr wrap="square" rtlCol="0">
            <a:spAutoFit/>
          </a:bodyPr>
          <a:lstStyle/>
          <a:p>
            <a:r>
              <a:rPr lang="en-US" dirty="0"/>
              <a:t>Learning modules provided by t</a:t>
            </a:r>
            <a:r>
              <a:rPr lang="en-US" dirty="0" smtClean="0"/>
              <a:t>he </a:t>
            </a:r>
            <a:r>
              <a:rPr lang="en-US" dirty="0"/>
              <a:t>Global </a:t>
            </a:r>
            <a:r>
              <a:rPr lang="en-US" dirty="0" smtClean="0"/>
              <a:t>Public-Private </a:t>
            </a:r>
            <a:r>
              <a:rPr lang="en-US" dirty="0"/>
              <a:t>Partnership for </a:t>
            </a:r>
            <a:r>
              <a:rPr lang="en-US" dirty="0" smtClean="0"/>
              <a:t>Handwashing (PPPHW)</a:t>
            </a:r>
          </a:p>
          <a:p>
            <a:endParaRPr lang="en-US" dirty="0"/>
          </a:p>
          <a:p>
            <a:r>
              <a:rPr lang="en-US" dirty="0" smtClean="0"/>
              <a:t>Learning modules developed by Matthew Freeman, </a:t>
            </a:r>
            <a:r>
              <a:rPr lang="en-US" dirty="0"/>
              <a:t>Emory University</a:t>
            </a:r>
          </a:p>
          <a:p>
            <a:r>
              <a:rPr lang="en-US" dirty="0" smtClean="0"/>
              <a:t>and Robert Dreibelbis, University of Oklahoma</a:t>
            </a:r>
          </a:p>
          <a:p>
            <a:endParaRPr lang="en-US" dirty="0"/>
          </a:p>
          <a:p>
            <a:r>
              <a:rPr lang="en-US" dirty="0" smtClean="0"/>
              <a:t>Specific content contributed: FHI360 and UNICEF</a:t>
            </a:r>
          </a:p>
          <a:p>
            <a:endParaRPr lang="en-US" dirty="0"/>
          </a:p>
          <a:p>
            <a:r>
              <a:rPr lang="en-US" dirty="0" smtClean="0"/>
              <a:t>PPPHW steering committee:</a:t>
            </a:r>
            <a:endParaRPr lang="en-US" dirty="0"/>
          </a:p>
        </p:txBody>
      </p:sp>
      <p:sp>
        <p:nvSpPr>
          <p:cNvPr id="41" name="AutoShape 2" descr="data:image/png;base64,iVBORw0KGgoAAAANSUhEUgAAAZoAAAB7CAMAAAB6t7bCAAAAY1BMVEX///8AsPAArvAAq+8ArO8Aqe+K0vbS7PtZwfOk2feP0fYApe5xyfTo9f2EzfUAsvG34/rf8fxmxPP3/P7K6vv0+/7q9/2/5frY8Pya1/cptvHF6Pqy4PlIvfI6uvKq3fhvx/SWpDf0AAAUe0lEQVR4nO1d6YKivBKFLIiyg4gEAd//KW8qARIgLE7r2HM/zo+ZVllCTmpNJVjWgQMHDhw4cODAgQMHDhw4cODAgQMHDhw4cODAgQMHDvwF3O7V4/GIq+T27Zb8PyG4Fo+2OP1xnwatzzyKCQBj6jVhnL+zff9RBGXNu1N2KnKd5OULJE7k0SZsa2QLELf1I89j5SE9P8Kpxl2PCiDcvniBB6NRWPH/beozFDFSu5RVVl48Ca2vH2nzh+GzAVHxvWak1B6DvEbNGXlp1FjWNfKeeewVzeVCk6T2msTKo6b22Bef7U+RkqE3cPytRtwiYv+EmsL2/JsVkMb36sQKPN9ioVUTzhSjThRl1p2TdP9Y8z+EVKkR8i1qbmhKzEvU5LWXCnPSYuzz/xizgJocu/xDjbHg5NR44Uca/zn8BmrYj6gpqC1NSUld1/PzCw0ENVbhxVyl+YxW4ueWRq+7Ft/EL6CmnGmzV6gJPV/+4YNYtASTNJPU5AzRiNPiemdxwK2hr/oWX8X3qcnwhBWE0Ao1kzil9mSrs/4PRqgX1RFrbA8TV3zleI74v8RTpfarg57vU3PWhAZh3NSp7zYNPpuPbrLRR4Y7JXXyT+L/wrveYse3mX8psjOVv5bATeZ65cN7jk6/uW99lPfi+9Q0ihmcbgUgDRt9ZLYMJxVfUS1/CPVPnJuywKQC5tLRBVD9g5Z/GF+nJlMRDd4MPmrs6x8bxDXSKWSI2I0jHLGzJ+Wko6bwpCxZPsZpJr8ZXSHFv1duvk7NaTA1ZEGHKaSEPLSPLg6sW59FILjhIud3QtFRYzEhFXeXEn6sQOyV2iXOiIyo+k1wKe5BH9uHvx+PwdSgrUNbbFMtH1Zykbjq6R3KBaNTbT01BZeiR+NFD4tF3WmOp2nNBH8x0t7ALQl6JF/xV85936J048gbV32N+nj1Wqsa53cQ6kP+npqEMOq5lTi7Fw8Xaw8acXn71X7aF+H0UkMuG0e6aORSc884n/rdNq6s/NIW1yi9Pkq/odyBLruef/TScqKa7S+RjZ7vfJ7/I+ymJuESgkFfZUKp+fzv5zyNgO+WT6lnE05K8zyfchVm1lKlOZR1qhuoyvlVafCZR/vXsZuakAsNqKmCwKc7jzDzabpagP+YZ8zv/Wl30IEBOAAx4v/6gmKrBhXn88s6n3iwfx+7qEliaRV4j6bS+214j8fGDI9wwNgQ9hfeIBMhqZjn3sBhFz8/IKt240qRB0vtMd82wy5qLi6ICD7D9IHIJF+9u3bqCEJtKWos5Sy33MGWfkLpCQNEbHyFFB7lVG967v897KKGYe7m8sg9IJ2T1oAl9w0Za25tYPxr1KRdAiGOvGjwz7H4PeSsVDxwxXlOf3Fa4FvYQ01OMbfnkZVJHwwsDZhwgxcAB0A+QKMmRr1znN2G0O1CwdqAMsNJxqWmIvQzj/cvYw81FUFnK8otKMgQQuMLrbVPagD5qapEBqfqv/CE4+YTUIBBxFuBT+9/tn8ce6gpEQLb/+CDnApjQc+jU4225hacijbk/kN2ZhRD7ZOrxf3ScYPASPgNLnqxGOG/gD3UcPGAngQfTbhnhSf8KaOHhoQnDLM2gBKMf38YwvaQi+ouAdN4SFya/OX56VvspG7jPsPzNds+ehlBcXaez6fvtHuvk1/biw9nnKv1ad891NQ2hCsV7vNsTxmrJLNkAPS/aCBzi+spgD/r0UG47g1PF4oykdbNyHaeKEsGLB+kjskMJw5ufF4yTAhCNkJQdteYq+6Se48Fzz57pDYmiF+ou852yd01ZFjcmp+BCEbueXZK1kGjxhm+hO91MJEH4DEnlrYCd/6wydLIiYXe1mRsIlmIdDallrMBd2pzZQn+wJaLFnh9HthbPkgdo0zXqf+SdhMQeYgnVpJ79YYJkbpPPdNy/iNvkM9pmTwddVcLh0p7emeEaD25ddPflmjtU0nwsb8E1ARWA0oHOEv653bnMtM9fd0F+IaKECpbcsbyCAdzZXnHo8ypEcEgfnj5IHWMRk3/ZZesa7FJEeNmJjnukPk1BF2ZT01eEKLpol5Tqn1yazaawayNB6k7jK7JxKPaPLDJoQMfXjZ8P8Fkzqk2tUVW2JzEpFsDbh/iLuAOqXkTNa5JDYtTprKxRk2BzN3MuwCZp4pvzdKN+a2feqctHiYbM20jD9s9ZmURxI9hN/XymLcO6Y8XR0bv2hazapmQHrheQ62C2GhrSu091Mw0rN6uSRNWqHGWu5mPPdPEWzVVfiOQSJmcl6iBzGZh8WHdiBqZWlrss6F5pBv7Zyd0F8eVLfIDNrgdjJ+QuUDyZo7zPdQ0qx005maZmnT86KIGSYOBm3g6szVtBxr06UvUtASogQgRgXln0IvXeTEuPLxUdVePzO6tQdS6d3lnQUl/g49T08/3IzQzteKsEQeL1GjV0DwiiGrfT5uRS0Cn8bPODILpEt+vGR0JEunlpl4bPWNqEiugoueu2Ba1ARDJ+8YJgX59QbZ+dTFz8AQBOyMRxHJqaG6te/lvoMa/yj8Jdtu7yBRdy7EFwPrU0RI1mjYj0eD8ViMjNvYFTqq3EPb7puWFqzts/Qy9G/VQP+nQrlsn4JwV0huA7vOKwCQyvKGDl2VOr6ke4FcL4eDONePU1NZpvbjm59TYqfRbcKjHEqdGlwG9DQvUVIqCsedQaSU4I9WYaU/ujuKYRHOUZtZ2O+RsIivG3A2IoUlwIzpNnhHpFZKwG3N5ukqMbEUp6CciYVoQfv2NoPMN1MjGsumkqm7TsSa6Zmo0jTDN+93M19EU4LzyUrv5VA1uU1Njx2IURMcWpiabBWxO7DQ8GBq6NjFquxE3PTVc+XOfHMoFQvxXqCEG2Sw1DaXli8zU+MRwj/7Bhwvp4+yqWmXw3bSbT0K7HVJj4zygYHDAhZ4XSUvfKguUpE7GqQH41lEDeTiaZ5Tf4a9IjfkmrjbYDN/q1KhhZ6o9doYLUWVthvCPGLMKGtfV6IdtalzIO1/BHnTtnsjE7IYrsZXWc6EcI5B7Lvjl+V3+BjXmnMNNMx9K3RmpUTWdpktlQzerYsoYr99cy3eNw+5tarhlgcrAUNRXgGMz7fnpHedJghlIJTy0POnLNvhg3Ihs3kINXijeUR2uOfEmam5KaIxB/2CG1UAbisrxggvaKrEZNW+bGigVC2VKILHs07zrJ2WfwZbnLKmBuKZg0HHgFIDNWS8PeAc1iymHStWwKh1gouYyHMhM19Eu1GvG++C7L3qg6uajLtimpiAi8cw1Tm2VMInmTvp+Mhp2MCNSciXMQ7d8UHWpZ/MwHPAOapbGrXYiUn6AiZoh1lioEFdVk32Nath38PLzKY93pNG2qYFu42PJR/iUYfBgprOb40C+2rY0ILkZLJV6ImIVcE2HdPWHy3gHNdHiiYPW0QTLQM1d3WBhakY94n3yBVm8eaE0mv71jqk0Jh6qxDV3QCAPNU1rjnKamqu4Ro3MPLuIDz6GW9H+jdTzG6hZSaEqG7FKzZY+02ZbPDlglT57Lt78Zmr2Lmq4seHn3HlfSoU5nd2cPHEzYc6EWs7X1MD5ybsVeHv16BuoIctrMQa1s07NkHpES/Pl+QCpBFS5/8rzDf0y6oQd1ID+5C0uue6RjsfUmkzG+zY3vAUunCQngkrRCWRjav0N1KxU7ZT7pEY5cntX3Ay+35opHdTpyEvdVbZBpKbkUi/cjGmGbKpF/S2dxs2KKMqpZWMgiEWfnxRYdJ052l3U3PewPEa04+aaMOqx3R5qMpnpgkEuNOa0lGZmwON1brjdr0QptCsL2+Ihml3BO6hZPvG8ixr14HjnoqC5x2aCa4xjdxXWFhSUKzAkqMmm1MwGxLovwHWXLLcV0i6kkG7uMPQbqFFewOYSvg5KzlAbL6FQS51fpCYR+dFIOBJSGU5SzwbpNpcPStDCyrrqTSRETmbXN/bieIcbsHziPmrUcy+74WNoISgii1B9ozt+O6hpm9wKMc6EO3CGfRimeXYtsOnc/WBZbMDKlJD9y0WFIM5umDrWbWvzpzdQs9Kf+6hRimfJd56i3eGu6niRmoCSk/XwElEGG1t1MNpsQKBPmVaRF98EO4tNErWBELneXbGdBOHec8wDVbqhvX8DNWrafu/ChnLqzb6XGm7+aWwlENZAjEubechPSO36TuFA8g+LWqiFJiHY2ME6Q1ktw8IkMSu5WS3d3NzhN1AzZA+X82ETGDcAeiM1nHox1rnVptkVZjxnYmOLGlV5LTH+5wfAMbgGkcpgeU2McXKTuU2YTtosR/8N1Aye8G5q1mzuO6gBTQbccN8x4g8BA/y0MpEZjZ6rexZR4tvt9OiDpWkgbJO1ujDRt9LfEv88NWgPXqVGeCZcp1kw3cX/Bmf5uTgcZPA4VrLoWV7KorMmJ3DPuFfJvb0aRbBT2o6I81dQo6ZDXqcGhXtwMZ27Ro0InOiJd2ILWk1E8H1Fl0aAqKtCcq3A2EUbxVvCeQ8R9MKZE16AAG6laX4HNeb4Yw1qhK547gvYtzhdxFpcWFgmGgzPKKNKlCJYkiB2IG4uZYNx3cWfOjOjfEEqdlNBIiuRy1J04zz7BL+BGq2wcrO9EoqavUGqws59A9jwaNBgMRchz7SyNkyfTnvttt8aOBgpPG0OqxTZ8gp3vSBqtNCOQbiHGmN2/Y3UaJs9bTdYIH45f6CwkxoxETDkNmVOoF6rVB7HWmpKp/CGfIJIrIsi5KV5KR17qEk+TM0wdbA7h6YyVtsqe4q9u208RMhSdiIqHQkmo5QZbvcqnGYD+qZ2e9WJO7bd7anxKhPsoUabLvwINcNRK1PZi61+edOK3RuhiFI2epfjQCY0s2i+Y1YW+zaeLdfqs91Xr1uMJi7CLwaE013bOWgPuTj+tK77CDUqI7ZZPd9BZYLxyxtd79/ZSZSAMhnnk0cGpGSMjG9YuHNWusuLNdSSmUfXEzJQMC/Hm2HP+PM/TI1qg7naz4IK9x6yBao+8OV93/ZTA1vVgXEBhcsfQNTBZo2n7hiEaFpzq3PTBI7Y3yarI2FP0QU86N1b1QUmOzKBijs+Q43mdi4FNvGwnFRmnlTRwfIS79y0Ovglaqx7RLj9y6X0uCQCrebDnvW8v+/n2rhGUgMWGz4nIEDihtDbhO3dl1t5X4vjT9tq6kPUqBzHksErJ1SoGpflZHWpVgfrvbGfGijcLBENhfRQaIOo0X1QAF6Rl/4GUF4Ii4BIC+xyaUmp3YoSzl1Q1Cy5hdrs64eoUTsv4wXXZfCvu6SgVu65OAOdmgnfT83DayCPVoskDU7giYWZuNVTb8wIuVISDJY4F4dcsxWwFYe306KqSy0lqbWw40PUKK26VKGtermzwsrYLAYaC0/2gkKrecwvtJeVYj5oRIJAbmxmb+ZXMRN99cSihx5EEpU88VYVuoJSJgshgr7f5Ieo0VI15shmPqW6nQ/QCuVGzsUL1IgyTuyC/im9Shq4brlKubAkvn+MSNYGiTVYfPQ8pNUR6+V274qqMoULlUZ6Av5T1KhI2rxzy3N2HaXRllK4ml850u2vuAEPkRKg8EqUewAbZcDHTgbbaMnaENpvZSEL1GgA03JW4Io9Eejulw5ppSBGizpKqH6KGi3/ZIo6NTdyqEPRLInR2mjtHuerXqGmW6WDsKM1fVjAeQptPF33jAhml/4R5MJwWWCadZuR4Bf23dR6xTTvNlrA8DFq1OIm0wBpDD/eN4aUWvE8iSNeoqbfPgPZcJHOnVWLa63knEZYvgtP5KKZ/1DhYbdkXyiwR6cATcv3FqHV8cxHbDbeEeBj1GgDhMzcES3HpikDJTbIwI06Z8rca9QMW5tgNx9Ww4+n/LLkWrQcxTUwnQkFZ4NP9xIzo1rrSRbCOomdPdAgOZ+j5qFaQZqxnXyaVZPmnqDZ65W03SFeX2Y7Rn97BFmkmO7WSr0uhJcQ9laJ+tvnjR5DEwysNzeRr+EjTjhUGH+MGh5ra60olbNYaCv2x1ZFY5M/s/ZTdtYswMyveJUa69FfjTrSlvOP3mbqDvKYSHoQfUU0Qa++dvCmG3pE/Pie57nYlkFaMaZ03gepURUCYqy5ZXW6Xx/c0Gr9P3EhfaKf0Tjx9X66PpzRCzfnc1YvU2Nlji1zmGK35uD8bBjb3J2xZKzxxc4UQoIRwva+rOYI7Si4Rd02YUMP3pTv+klqbuOpKCTeNKtbOjzryvHmJmCHMRnHG2Ruhl6nhuPqpA1rUv8Ptka8+S6cWv7ZLqjpSvhEEuvvUGMFo4qIGebMrGz11TfekOH4I2oGJHHpu4yBiEe8w8P2NGIrv7YhJ1H+zFy/LH76kkHjDmui+SLZ+neo4e7gyhAx7dsAr1JYY4aarPUfU3OLw4Ziom8fhWAzVPG6YUABb4DWdy9CQvabMP7JJvULa3e6rTr+EjUwsbggOLhZyGIat8LqzmFGW/2H1FzhBYLze1RBHNoeTa9VSjlJRRDPBwvBXvSDTZ1jw3ZemHXD4Um6UjvNET3Rvv5ujRrcHaNt/OP2FzPV+9x8AzkIs5XZp/Ns503ZHc3COU7fJpOGXEPs4knijNiS/HtK+E++1F2nyY513Pq5P3vPU+aMjC4UhQ6uXummEq7SnEn/XbqSSC2GE5V3Uvo9jK5kt+2t1g6cbhQ58D7DIy1DcBQuerdV2ePl15tnRciABLlwBLP+oSoGtWlNN26zSyTTA9AQ1DjFj7ZVloifdj/5FD2/+BKPW+y4kWwHcy97OjC7linD/SlO/MlX9wTVo7xcLm3Vd1DGR0YTJPz+wyC9VS0/pHxUb2xInlyr6v47Xl2cvT7avvESsoqrRiE+oClfFsQDn0OISZ8mOtnI6BMe+ApqgupBuvOG/OI3ov63kDNCRl4Qdz+bN1j9Az9FxtB0F+uUIHZw831EhrcGc272LkU58DE0iBhiOpe8Nl924P14UFP2FBjz9iwEOPBBtGarkrOvvHb8wIEDBw4cOHDgwIEDBw4cOHDgwIEDBw4cmOF/P9UMbefmCY4AAAAASUVORK5CYII="/>
          <p:cNvSpPr>
            <a:spLocks noChangeAspect="1" noChangeArrowheads="1"/>
          </p:cNvSpPr>
          <p:nvPr/>
        </p:nvSpPr>
        <p:spPr bwMode="auto">
          <a:xfrm>
            <a:off x="101600" y="-144463"/>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47" name="Group 46"/>
          <p:cNvGrpSpPr/>
          <p:nvPr/>
        </p:nvGrpSpPr>
        <p:grpSpPr>
          <a:xfrm>
            <a:off x="1991099" y="4007685"/>
            <a:ext cx="6840835" cy="2525954"/>
            <a:chOff x="1863305" y="3767301"/>
            <a:chExt cx="7097493" cy="2735411"/>
          </a:xfrm>
        </p:grpSpPr>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13289" y="5753831"/>
              <a:ext cx="1564548" cy="598717"/>
            </a:xfrm>
            <a:prstGeom prst="rect">
              <a:avLst/>
            </a:prstGeom>
          </p:spPr>
        </p:pic>
        <p:grpSp>
          <p:nvGrpSpPr>
            <p:cNvPr id="46" name="Group 45"/>
            <p:cNvGrpSpPr/>
            <p:nvPr/>
          </p:nvGrpSpPr>
          <p:grpSpPr>
            <a:xfrm>
              <a:off x="1863305" y="3767301"/>
              <a:ext cx="7097493" cy="2735411"/>
              <a:chOff x="1863305" y="3767301"/>
              <a:chExt cx="7097493" cy="2735411"/>
            </a:xfrm>
          </p:grpSpPr>
          <p:grpSp>
            <p:nvGrpSpPr>
              <p:cNvPr id="40" name="Group 39"/>
              <p:cNvGrpSpPr/>
              <p:nvPr/>
            </p:nvGrpSpPr>
            <p:grpSpPr>
              <a:xfrm>
                <a:off x="1863305" y="3767301"/>
                <a:ext cx="7097493" cy="2735411"/>
                <a:chOff x="1855239" y="1770938"/>
                <a:chExt cx="7097493" cy="2735411"/>
              </a:xfrm>
            </p:grpSpPr>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5749" y="2762152"/>
                  <a:ext cx="1726345" cy="717097"/>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65749" y="3757468"/>
                  <a:ext cx="794731" cy="748881"/>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03408" y="2741566"/>
                  <a:ext cx="1428750" cy="857250"/>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17168" y="1770938"/>
                  <a:ext cx="1428750" cy="1076325"/>
                </a:xfrm>
                <a:prstGeom prst="rect">
                  <a:avLst/>
                </a:prstGeom>
              </p:spPr>
            </p:pic>
            <p:pic>
              <p:nvPicPr>
                <p:cNvPr id="15" name="Pictur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855239" y="1816427"/>
                  <a:ext cx="2117006" cy="790349"/>
                </a:xfrm>
                <a:prstGeom prst="rect">
                  <a:avLst/>
                </a:prstGeom>
              </p:spPr>
            </p:pic>
            <p:pic>
              <p:nvPicPr>
                <p:cNvPr id="16" name="Picture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289763" y="2849468"/>
                  <a:ext cx="1906831" cy="672329"/>
                </a:xfrm>
                <a:prstGeom prst="rect">
                  <a:avLst/>
                </a:prstGeom>
              </p:spPr>
            </p:pic>
            <p:pic>
              <p:nvPicPr>
                <p:cNvPr id="17" name="Picture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410545" y="1845005"/>
                  <a:ext cx="740665" cy="740665"/>
                </a:xfrm>
                <a:prstGeom prst="rect">
                  <a:avLst/>
                </a:prstGeom>
              </p:spPr>
            </p:pic>
            <p:pic>
              <p:nvPicPr>
                <p:cNvPr id="37" name="Picture 3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645915" y="2803628"/>
                  <a:ext cx="1306817" cy="972272"/>
                </a:xfrm>
                <a:prstGeom prst="rect">
                  <a:avLst/>
                </a:prstGeom>
              </p:spPr>
            </p:pic>
          </p:grpSp>
          <p:pic>
            <p:nvPicPr>
              <p:cNvPr id="44" name="Picture 4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588430" y="3976758"/>
                <a:ext cx="1836804" cy="440833"/>
              </a:xfrm>
              <a:prstGeom prst="rect">
                <a:avLst/>
              </a:prstGeom>
            </p:spPr>
          </p:pic>
        </p:grpSp>
      </p:grpSp>
      <p:pic>
        <p:nvPicPr>
          <p:cNvPr id="45" name="Picture 44" descr="EU_CenterGlobalSafeWater_st_RSPH_sq_bk.pdf"/>
          <p:cNvPicPr>
            <a:picLocks noChangeAspect="1"/>
          </p:cNvPicPr>
          <p:nvPr/>
        </p:nvPicPr>
        <p:blipFill>
          <a:blip r:embed="rId13"/>
          <a:stretch>
            <a:fillRect/>
          </a:stretch>
        </p:blipFill>
        <p:spPr>
          <a:xfrm>
            <a:off x="176370" y="2387177"/>
            <a:ext cx="1536178" cy="1039519"/>
          </a:xfrm>
          <a:prstGeom prst="rect">
            <a:avLst/>
          </a:prstGeom>
        </p:spPr>
      </p:pic>
      <p:pic>
        <p:nvPicPr>
          <p:cNvPr id="21" name="Picture 20"/>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97415" y="860213"/>
            <a:ext cx="1403776" cy="1403776"/>
          </a:xfrm>
          <a:prstGeom prst="ellipse">
            <a:avLst/>
          </a:prstGeom>
        </p:spPr>
      </p:pic>
    </p:spTree>
    <p:extLst>
      <p:ext uri="{BB962C8B-B14F-4D97-AF65-F5344CB8AC3E}">
        <p14:creationId xmlns:p14="http://schemas.microsoft.com/office/powerpoint/2010/main" val="19220439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4178" y="0"/>
            <a:ext cx="9019822" cy="1417638"/>
          </a:xfrm>
        </p:spPr>
        <p:txBody>
          <a:bodyPr>
            <a:normAutofit/>
          </a:bodyPr>
          <a:lstStyle/>
          <a:p>
            <a:r>
              <a:rPr lang="en-US" sz="4000" dirty="0" smtClean="0"/>
              <a:t>Introduction</a:t>
            </a:r>
            <a:br>
              <a:rPr lang="en-US" sz="4000" dirty="0" smtClean="0"/>
            </a:br>
            <a:r>
              <a:rPr lang="en-US" sz="3600" dirty="0" smtClean="0">
                <a:solidFill>
                  <a:srgbClr val="4F81BD"/>
                </a:solidFill>
              </a:rPr>
              <a:t>Purpose of a </a:t>
            </a:r>
            <a:r>
              <a:rPr lang="en-US" sz="3600" dirty="0" err="1" smtClean="0">
                <a:solidFill>
                  <a:srgbClr val="4F81BD"/>
                </a:solidFill>
              </a:rPr>
              <a:t>handwashing</a:t>
            </a:r>
            <a:r>
              <a:rPr lang="en-US" sz="3600" dirty="0" smtClean="0">
                <a:solidFill>
                  <a:srgbClr val="4F81BD"/>
                </a:solidFill>
              </a:rPr>
              <a:t> program</a:t>
            </a:r>
            <a:endParaRPr lang="en-US" sz="3600" dirty="0"/>
          </a:p>
        </p:txBody>
      </p:sp>
      <p:pic>
        <p:nvPicPr>
          <p:cNvPr id="4" name="Picture 3" descr="Screen Shot 2014-10-23 at 3.43.4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1216026"/>
            <a:ext cx="7894320" cy="5341936"/>
          </a:xfrm>
          <a:prstGeom prst="rect">
            <a:avLst/>
          </a:prstGeom>
        </p:spPr>
      </p:pic>
      <p:sp>
        <p:nvSpPr>
          <p:cNvPr id="6" name="TextBox 5"/>
          <p:cNvSpPr txBox="1"/>
          <p:nvPr/>
        </p:nvSpPr>
        <p:spPr>
          <a:xfrm rot="16200000">
            <a:off x="6726517" y="4429760"/>
            <a:ext cx="4325110" cy="369332"/>
          </a:xfrm>
          <a:prstGeom prst="rect">
            <a:avLst/>
          </a:prstGeom>
          <a:noFill/>
        </p:spPr>
        <p:txBody>
          <a:bodyPr wrap="none" rtlCol="0">
            <a:spAutoFit/>
          </a:bodyPr>
          <a:lstStyle/>
          <a:p>
            <a:r>
              <a:rPr lang="en-US" dirty="0" smtClean="0"/>
              <a:t>UNICEF </a:t>
            </a:r>
            <a:r>
              <a:rPr lang="en-US" dirty="0" err="1" smtClean="0"/>
              <a:t>Handwashing</a:t>
            </a:r>
            <a:r>
              <a:rPr lang="en-US" dirty="0" smtClean="0"/>
              <a:t> training module ,2012</a:t>
            </a:r>
            <a:endParaRPr lang="en-US" dirty="0"/>
          </a:p>
        </p:txBody>
      </p:sp>
      <p:sp>
        <p:nvSpPr>
          <p:cNvPr id="3" name="Slide Number Placeholder 2"/>
          <p:cNvSpPr>
            <a:spLocks noGrp="1"/>
          </p:cNvSpPr>
          <p:nvPr>
            <p:ph type="sldNum" sz="quarter" idx="12"/>
          </p:nvPr>
        </p:nvSpPr>
        <p:spPr/>
        <p:txBody>
          <a:bodyPr/>
          <a:lstStyle/>
          <a:p>
            <a:fld id="{9F41A497-3947-1049-A80B-F2F9FE6CCEFB}" type="slidenum">
              <a:rPr lang="en-US" smtClean="0"/>
              <a:pPr/>
              <a:t>7</a:t>
            </a:fld>
            <a:endParaRPr lang="en-US"/>
          </a:p>
        </p:txBody>
      </p:sp>
      <p:sp>
        <p:nvSpPr>
          <p:cNvPr id="8" name="Frame 7"/>
          <p:cNvSpPr/>
          <p:nvPr/>
        </p:nvSpPr>
        <p:spPr>
          <a:xfrm>
            <a:off x="0" y="0"/>
            <a:ext cx="9144000" cy="6858000"/>
          </a:xfrm>
          <a:prstGeom prst="frame">
            <a:avLst>
              <a:gd name="adj1" fmla="val 2130"/>
            </a:avLst>
          </a:prstGeom>
          <a:solidFill>
            <a:srgbClr val="5472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0851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504" y="0"/>
            <a:ext cx="9001496" cy="1417638"/>
          </a:xfrm>
        </p:spPr>
        <p:txBody>
          <a:bodyPr>
            <a:normAutofit/>
          </a:bodyPr>
          <a:lstStyle/>
          <a:p>
            <a:r>
              <a:rPr lang="en-US" sz="4000" dirty="0" smtClean="0"/>
              <a:t>State of the knowledge</a:t>
            </a:r>
            <a:br>
              <a:rPr lang="en-US" sz="4000" dirty="0" smtClean="0"/>
            </a:br>
            <a:r>
              <a:rPr lang="en-US" sz="3600" dirty="0" smtClean="0">
                <a:solidFill>
                  <a:srgbClr val="4F81BD"/>
                </a:solidFill>
              </a:rPr>
              <a:t>How does HWWS fit in WASH?</a:t>
            </a:r>
            <a:endParaRPr lang="en-US" sz="3600" dirty="0"/>
          </a:p>
        </p:txBody>
      </p:sp>
      <p:sp>
        <p:nvSpPr>
          <p:cNvPr id="3" name="Content Placeholder 2"/>
          <p:cNvSpPr>
            <a:spLocks noGrp="1"/>
          </p:cNvSpPr>
          <p:nvPr>
            <p:ph idx="1"/>
          </p:nvPr>
        </p:nvSpPr>
        <p:spPr/>
        <p:txBody>
          <a:bodyPr>
            <a:normAutofit/>
          </a:bodyPr>
          <a:lstStyle/>
          <a:p>
            <a:pPr marL="514350" indent="-514350">
              <a:buFont typeface="+mj-lt"/>
              <a:buAutoNum type="arabicPeriod"/>
            </a:pPr>
            <a:endParaRPr lang="en-US" sz="3600" dirty="0"/>
          </a:p>
          <a:p>
            <a:pPr marL="514350" indent="-514350">
              <a:buFont typeface="+mj-lt"/>
              <a:buAutoNum type="arabicPeriod"/>
            </a:pPr>
            <a:endParaRPr lang="en-US" dirty="0" smtClean="0"/>
          </a:p>
          <a:p>
            <a:pPr marL="514350" indent="-514350">
              <a:buFont typeface="+mj-lt"/>
              <a:buAutoNum type="arabicPeriod"/>
            </a:pPr>
            <a:endParaRPr lang="en-US" dirty="0"/>
          </a:p>
        </p:txBody>
      </p:sp>
      <p:sp>
        <p:nvSpPr>
          <p:cNvPr id="5" name="Content Placeholder 2"/>
          <p:cNvSpPr txBox="1">
            <a:spLocks/>
          </p:cNvSpPr>
          <p:nvPr/>
        </p:nvSpPr>
        <p:spPr>
          <a:xfrm>
            <a:off x="142504" y="1417638"/>
            <a:ext cx="9001496" cy="5440362"/>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ct val="20000"/>
              </a:spcBef>
              <a:buClr>
                <a:schemeClr val="accent6"/>
              </a:buClr>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Clr>
                <a:schemeClr val="accent6">
                  <a:lumMod val="60000"/>
                  <a:lumOff val="40000"/>
                </a:schemeClr>
              </a:buClr>
              <a:buFont typeface="Arial"/>
              <a:buChar char="–"/>
              <a:defRPr sz="2800" kern="1200">
                <a:solidFill>
                  <a:srgbClr val="000000"/>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000000"/>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000000"/>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00000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i="1" dirty="0" smtClean="0"/>
              <a:t>WASH</a:t>
            </a:r>
            <a:r>
              <a:rPr lang="en-US" dirty="0"/>
              <a:t>:</a:t>
            </a:r>
            <a:r>
              <a:rPr lang="en-US" dirty="0" smtClean="0"/>
              <a:t> Water, sanitation, and hygiene</a:t>
            </a:r>
          </a:p>
          <a:p>
            <a:r>
              <a:rPr lang="en-US" i="1" dirty="0" smtClean="0">
                <a:solidFill>
                  <a:srgbClr val="5472AB"/>
                </a:solidFill>
              </a:rPr>
              <a:t>Hygiene</a:t>
            </a:r>
            <a:r>
              <a:rPr lang="en-US" i="1" dirty="0" smtClean="0"/>
              <a:t> </a:t>
            </a:r>
            <a:r>
              <a:rPr lang="en-US" dirty="0" smtClean="0"/>
              <a:t>is the “conditions or practices (as of cleanliness) conducive to health,”</a:t>
            </a:r>
            <a:r>
              <a:rPr lang="en-US" baseline="30000" dirty="0" smtClean="0"/>
              <a:t>*</a:t>
            </a:r>
            <a:r>
              <a:rPr lang="en-US" dirty="0" smtClean="0"/>
              <a:t> </a:t>
            </a:r>
          </a:p>
          <a:p>
            <a:pPr lvl="1"/>
            <a:r>
              <a:rPr lang="en-US" dirty="0"/>
              <a:t>A</a:t>
            </a:r>
            <a:r>
              <a:rPr lang="en-US" dirty="0" smtClean="0"/>
              <a:t>nd thus includes many factors relating to a clean environment and personal hygiene</a:t>
            </a:r>
          </a:p>
          <a:p>
            <a:r>
              <a:rPr lang="en-US" dirty="0" err="1" smtClean="0"/>
              <a:t>Handwashing</a:t>
            </a:r>
            <a:r>
              <a:rPr lang="en-US" dirty="0" smtClean="0"/>
              <a:t> is a critical element of </a:t>
            </a:r>
            <a:r>
              <a:rPr lang="en-US" i="1" dirty="0" smtClean="0">
                <a:solidFill>
                  <a:srgbClr val="5472AB"/>
                </a:solidFill>
              </a:rPr>
              <a:t>personal hygiene</a:t>
            </a:r>
            <a:r>
              <a:rPr lang="en-US" i="1" dirty="0" smtClean="0"/>
              <a:t>, </a:t>
            </a:r>
            <a:r>
              <a:rPr lang="en-US" dirty="0" smtClean="0"/>
              <a:t>which</a:t>
            </a:r>
            <a:r>
              <a:rPr lang="en-US" i="1" dirty="0" smtClean="0"/>
              <a:t> </a:t>
            </a:r>
            <a:r>
              <a:rPr lang="en-US" dirty="0" smtClean="0"/>
              <a:t>also includes:</a:t>
            </a:r>
          </a:p>
          <a:p>
            <a:pPr lvl="1"/>
            <a:r>
              <a:rPr lang="en-US" dirty="0" err="1" smtClean="0"/>
              <a:t>Facewashing</a:t>
            </a:r>
            <a:endParaRPr lang="en-US" dirty="0" smtClean="0"/>
          </a:p>
          <a:p>
            <a:pPr lvl="1"/>
            <a:r>
              <a:rPr lang="en-US" dirty="0" smtClean="0"/>
              <a:t>Bathing</a:t>
            </a:r>
          </a:p>
          <a:p>
            <a:pPr lvl="1"/>
            <a:r>
              <a:rPr lang="en-US" dirty="0" smtClean="0"/>
              <a:t>Shoe wearing</a:t>
            </a:r>
          </a:p>
          <a:p>
            <a:pPr lvl="1"/>
            <a:r>
              <a:rPr lang="en-US" dirty="0"/>
              <a:t>T</a:t>
            </a:r>
            <a:r>
              <a:rPr lang="en-US" dirty="0" smtClean="0"/>
              <a:t>ooth brushing</a:t>
            </a:r>
          </a:p>
          <a:p>
            <a:pPr lvl="1"/>
            <a:r>
              <a:rPr lang="en-US" dirty="0" smtClean="0"/>
              <a:t>Menstrual hygiene</a:t>
            </a:r>
            <a:endParaRPr lang="en-US" dirty="0"/>
          </a:p>
        </p:txBody>
      </p:sp>
      <p:sp>
        <p:nvSpPr>
          <p:cNvPr id="4" name="TextBox 3"/>
          <p:cNvSpPr txBox="1"/>
          <p:nvPr/>
        </p:nvSpPr>
        <p:spPr>
          <a:xfrm>
            <a:off x="6392225" y="6372265"/>
            <a:ext cx="2751775" cy="369332"/>
          </a:xfrm>
          <a:prstGeom prst="rect">
            <a:avLst/>
          </a:prstGeom>
          <a:noFill/>
        </p:spPr>
        <p:txBody>
          <a:bodyPr wrap="none" rtlCol="0">
            <a:spAutoFit/>
          </a:bodyPr>
          <a:lstStyle/>
          <a:p>
            <a:r>
              <a:rPr lang="en-US" dirty="0" smtClean="0"/>
              <a:t>*Source: Merriam-Webster</a:t>
            </a:r>
            <a:endParaRPr lang="en-US" dirty="0"/>
          </a:p>
        </p:txBody>
      </p:sp>
      <p:sp>
        <p:nvSpPr>
          <p:cNvPr id="6" name="Slide Number Placeholder 5"/>
          <p:cNvSpPr>
            <a:spLocks noGrp="1"/>
          </p:cNvSpPr>
          <p:nvPr>
            <p:ph type="sldNum" sz="quarter" idx="12"/>
          </p:nvPr>
        </p:nvSpPr>
        <p:spPr/>
        <p:txBody>
          <a:bodyPr/>
          <a:lstStyle/>
          <a:p>
            <a:fld id="{9F41A497-3947-1049-A80B-F2F9FE6CCEFB}" type="slidenum">
              <a:rPr lang="en-US" smtClean="0"/>
              <a:pPr/>
              <a:t>8</a:t>
            </a:fld>
            <a:endParaRPr lang="en-US"/>
          </a:p>
        </p:txBody>
      </p:sp>
      <p:sp>
        <p:nvSpPr>
          <p:cNvPr id="7" name="Frame 6"/>
          <p:cNvSpPr/>
          <p:nvPr/>
        </p:nvSpPr>
        <p:spPr>
          <a:xfrm>
            <a:off x="0" y="0"/>
            <a:ext cx="9144000" cy="6858000"/>
          </a:xfrm>
          <a:prstGeom prst="frame">
            <a:avLst>
              <a:gd name="adj1" fmla="val 2130"/>
            </a:avLst>
          </a:prstGeom>
          <a:solidFill>
            <a:srgbClr val="5472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8408739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628" y="0"/>
            <a:ext cx="9013371" cy="1417638"/>
          </a:xfrm>
        </p:spPr>
        <p:txBody>
          <a:bodyPr>
            <a:normAutofit/>
          </a:bodyPr>
          <a:lstStyle/>
          <a:p>
            <a:r>
              <a:rPr lang="en-US" sz="4000" dirty="0" smtClean="0"/>
              <a:t>State of the knowledge</a:t>
            </a:r>
            <a:br>
              <a:rPr lang="en-US" sz="4000" dirty="0" smtClean="0"/>
            </a:br>
            <a:r>
              <a:rPr lang="en-US" sz="3600" dirty="0" smtClean="0">
                <a:solidFill>
                  <a:srgbClr val="4F81BD"/>
                </a:solidFill>
              </a:rPr>
              <a:t>What are the key impacts of HWWS?</a:t>
            </a:r>
            <a:endParaRPr lang="en-US" sz="3600" dirty="0"/>
          </a:p>
        </p:txBody>
      </p:sp>
      <p:sp>
        <p:nvSpPr>
          <p:cNvPr id="3" name="Content Placeholder 2"/>
          <p:cNvSpPr>
            <a:spLocks noGrp="1"/>
          </p:cNvSpPr>
          <p:nvPr>
            <p:ph idx="1"/>
          </p:nvPr>
        </p:nvSpPr>
        <p:spPr/>
        <p:txBody>
          <a:bodyPr>
            <a:normAutofit/>
          </a:bodyPr>
          <a:lstStyle/>
          <a:p>
            <a:pPr marL="514350" indent="-514350">
              <a:buFont typeface="+mj-lt"/>
              <a:buAutoNum type="arabicPeriod"/>
            </a:pPr>
            <a:endParaRPr lang="en-US" sz="3600" dirty="0"/>
          </a:p>
          <a:p>
            <a:pPr marL="514350" indent="-514350">
              <a:buFont typeface="+mj-lt"/>
              <a:buAutoNum type="arabicPeriod"/>
            </a:pPr>
            <a:endParaRPr lang="en-US" dirty="0" smtClean="0"/>
          </a:p>
          <a:p>
            <a:pPr marL="514350" indent="-514350">
              <a:buFont typeface="+mj-lt"/>
              <a:buAutoNum type="arabicPeriod"/>
            </a:pPr>
            <a:endParaRPr lang="en-US" dirty="0"/>
          </a:p>
        </p:txBody>
      </p:sp>
      <p:sp>
        <p:nvSpPr>
          <p:cNvPr id="5" name="Content Placeholder 2"/>
          <p:cNvSpPr txBox="1">
            <a:spLocks/>
          </p:cNvSpPr>
          <p:nvPr/>
        </p:nvSpPr>
        <p:spPr>
          <a:xfrm>
            <a:off x="130628" y="1417638"/>
            <a:ext cx="9013372" cy="5278145"/>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accent6"/>
              </a:buClr>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Clr>
                <a:schemeClr val="accent6">
                  <a:lumMod val="60000"/>
                  <a:lumOff val="40000"/>
                </a:schemeClr>
              </a:buClr>
              <a:buFont typeface="Arial"/>
              <a:buChar char="–"/>
              <a:defRPr sz="2800" kern="1200">
                <a:solidFill>
                  <a:srgbClr val="000000"/>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000000"/>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000000"/>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00000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What do you think they are?</a:t>
            </a:r>
          </a:p>
          <a:p>
            <a:endParaRPr lang="en-US" dirty="0" smtClean="0"/>
          </a:p>
          <a:p>
            <a:pPr marL="514350" indent="-514350">
              <a:buFont typeface="+mj-lt"/>
              <a:buAutoNum type="arabicPeriod"/>
            </a:pPr>
            <a:endParaRPr lang="en-US" dirty="0" smtClean="0"/>
          </a:p>
          <a:p>
            <a:pPr marL="514350" indent="-514350">
              <a:buFont typeface="+mj-lt"/>
              <a:buAutoNum type="arabicPeriod"/>
            </a:pPr>
            <a:endParaRPr lang="en-US" dirty="0"/>
          </a:p>
        </p:txBody>
      </p:sp>
      <p:sp>
        <p:nvSpPr>
          <p:cNvPr id="4" name="Slide Number Placeholder 3"/>
          <p:cNvSpPr>
            <a:spLocks noGrp="1"/>
          </p:cNvSpPr>
          <p:nvPr>
            <p:ph type="sldNum" sz="quarter" idx="12"/>
          </p:nvPr>
        </p:nvSpPr>
        <p:spPr/>
        <p:txBody>
          <a:bodyPr/>
          <a:lstStyle/>
          <a:p>
            <a:fld id="{9F41A497-3947-1049-A80B-F2F9FE6CCEFB}" type="slidenum">
              <a:rPr lang="en-US" smtClean="0"/>
              <a:pPr/>
              <a:t>9</a:t>
            </a:fld>
            <a:endParaRPr lang="en-US"/>
          </a:p>
        </p:txBody>
      </p:sp>
      <p:sp>
        <p:nvSpPr>
          <p:cNvPr id="6" name="Frame 5"/>
          <p:cNvSpPr/>
          <p:nvPr/>
        </p:nvSpPr>
        <p:spPr>
          <a:xfrm>
            <a:off x="0" y="0"/>
            <a:ext cx="9144000" cy="6858000"/>
          </a:xfrm>
          <a:prstGeom prst="frame">
            <a:avLst>
              <a:gd name="adj1" fmla="val 2130"/>
            </a:avLst>
          </a:prstGeom>
          <a:solidFill>
            <a:srgbClr val="5472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8390485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5A586D6F8077A48941F8711D170AE4C" ma:contentTypeVersion="1" ma:contentTypeDescription="Create a new document." ma:contentTypeScope="" ma:versionID="548038979b79539085b3257a5fe53ff0">
  <xsd:schema xmlns:xsd="http://www.w3.org/2001/XMLSchema" xmlns:xs="http://www.w3.org/2001/XMLSchema" xmlns:p="http://schemas.microsoft.com/office/2006/metadata/properties" xmlns:ns3="d4600c0d-164f-4615-bf09-84247dcb5eec" targetNamespace="http://schemas.microsoft.com/office/2006/metadata/properties" ma:root="true" ma:fieldsID="08071773b9fca5bc41de0f6524ea885c" ns3:_="">
    <xsd:import namespace="d4600c0d-164f-4615-bf09-84247dcb5eec"/>
    <xsd:element name="properties">
      <xsd:complexType>
        <xsd:sequence>
          <xsd:element name="documentManagement">
            <xsd:complexType>
              <xsd:all>
                <xsd:element ref="ns3: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600c0d-164f-4615-bf09-84247dcb5ee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CABE785-641B-4298-A64F-3E8464359EBB}">
  <ds:schemaRefs>
    <ds:schemaRef ds:uri="http://schemas.microsoft.com/sharepoint/v3/contenttype/forms"/>
  </ds:schemaRefs>
</ds:datastoreItem>
</file>

<file path=customXml/itemProps2.xml><?xml version="1.0" encoding="utf-8"?>
<ds:datastoreItem xmlns:ds="http://schemas.openxmlformats.org/officeDocument/2006/customXml" ds:itemID="{98E15022-F26D-4C36-9D47-9546D4D009B8}">
  <ds:schemaRefs>
    <ds:schemaRef ds:uri="http://schemas.microsoft.com/office/2006/documentManagement/types"/>
    <ds:schemaRef ds:uri="http://www.w3.org/XML/1998/namespace"/>
    <ds:schemaRef ds:uri="http://purl.org/dc/dcmitype/"/>
    <ds:schemaRef ds:uri="http://schemas.openxmlformats.org/package/2006/metadata/core-properties"/>
    <ds:schemaRef ds:uri="http://schemas.microsoft.com/office/infopath/2007/PartnerControls"/>
    <ds:schemaRef ds:uri="http://purl.org/dc/elements/1.1/"/>
    <ds:schemaRef ds:uri="d4600c0d-164f-4615-bf09-84247dcb5eec"/>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E1808617-981F-406F-BE79-C28A985AEC4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4600c0d-164f-4615-bf09-84247dcb5ee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15329</TotalTime>
  <Words>6915</Words>
  <Application>Microsoft Office PowerPoint</Application>
  <PresentationFormat>On-screen Show (4:3)</PresentationFormat>
  <Paragraphs>1064</Paragraphs>
  <Slides>65</Slides>
  <Notes>64</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65</vt:i4>
      </vt:variant>
    </vt:vector>
  </HeadingPairs>
  <TitlesOfParts>
    <vt:vector size="69" baseType="lpstr">
      <vt:lpstr>Arial</vt:lpstr>
      <vt:lpstr>Calibri</vt:lpstr>
      <vt:lpstr>Office Theme</vt:lpstr>
      <vt:lpstr>1_Office Theme</vt:lpstr>
      <vt:lpstr>Design, delivery and M&amp;E for HWWS programs</vt:lpstr>
      <vt:lpstr>Design, delivery and M&amp;E for HWWS programs Purpose</vt:lpstr>
      <vt:lpstr>Design, delivery and M&amp;E for HWWS programs What we will cover and not cover!</vt:lpstr>
      <vt:lpstr>Design, delivery and M&amp;E for HWWS programs Module 1: Understanding handwashing </vt:lpstr>
      <vt:lpstr>1. Introduction</vt:lpstr>
      <vt:lpstr>Introduction Section objectives</vt:lpstr>
      <vt:lpstr>Introduction Purpose of a handwashing program</vt:lpstr>
      <vt:lpstr>State of the knowledge How does HWWS fit in WASH?</vt:lpstr>
      <vt:lpstr>State of the knowledge What are the key impacts of HWWS?</vt:lpstr>
      <vt:lpstr>How does WASH prevent illness? Fecal-oral route and respiratory route </vt:lpstr>
      <vt:lpstr>State of the knowledge HWWS can prevent adverse health outcomes</vt:lpstr>
      <vt:lpstr>State of the knowledge HWWS reduces diarrheal disease of children U5</vt:lpstr>
      <vt:lpstr>State of the knowledge HWWS among pupils reduces absence from school</vt:lpstr>
      <vt:lpstr>State of the knowledge HWWS is cost effective</vt:lpstr>
      <vt:lpstr>State of the knowledge How many people wash hands?</vt:lpstr>
      <vt:lpstr>State of the knowledge How many people wash hands?</vt:lpstr>
      <vt:lpstr>State of the knowledge For discussion</vt:lpstr>
      <vt:lpstr>State of the knowledge What are the key times for HWWS?</vt:lpstr>
      <vt:lpstr>State of the knowledge When should we wash hands?</vt:lpstr>
      <vt:lpstr>State of the knowledge When should we wash hands?</vt:lpstr>
      <vt:lpstr>Components of HWWS How should HW be promoted?</vt:lpstr>
      <vt:lpstr>State of the knowledge For discussion</vt:lpstr>
      <vt:lpstr>Components of HWWS Key attributes of a handwashing station</vt:lpstr>
      <vt:lpstr>Components of HWWS Technologies</vt:lpstr>
      <vt:lpstr>Components of HWWS Technologies</vt:lpstr>
      <vt:lpstr>Components of HWWS Technologies</vt:lpstr>
      <vt:lpstr>Components of HWWS Technologies</vt:lpstr>
      <vt:lpstr>Components of HWWS Technologies</vt:lpstr>
      <vt:lpstr>Components of HWWS Technologies</vt:lpstr>
      <vt:lpstr>Components of HWWS Promotional material</vt:lpstr>
      <vt:lpstr>Components of HWWS Targeting your population</vt:lpstr>
      <vt:lpstr>Components of HWWS Considerations</vt:lpstr>
      <vt:lpstr>Components of HWWS</vt:lpstr>
      <vt:lpstr>Components of HWWS How is HWWS promoted?</vt:lpstr>
      <vt:lpstr>Components of HWWS How is HWWS promoted?</vt:lpstr>
      <vt:lpstr>Components of HWWS Global Handwashing Day: October 15</vt:lpstr>
      <vt:lpstr>Introduction Take away lessons</vt:lpstr>
      <vt:lpstr>2. Hygiene promotion: Where are we and where can we go from here?</vt:lpstr>
      <vt:lpstr>Introduction Handwashing behaviors and behavior change</vt:lpstr>
      <vt:lpstr>Does knowledge influence handwashing?</vt:lpstr>
      <vt:lpstr>Does knowledge influence handwashing?</vt:lpstr>
      <vt:lpstr>What other factors influence HWWS?</vt:lpstr>
      <vt:lpstr>What other factors influence HWWS?</vt:lpstr>
      <vt:lpstr>What other factor influence handwashing?</vt:lpstr>
      <vt:lpstr>Planning Example:  Community Health Clubs</vt:lpstr>
      <vt:lpstr>Planning: Community Health Clubs</vt:lpstr>
      <vt:lpstr>Planning: Community Health Clubs</vt:lpstr>
      <vt:lpstr>What other factors influence HWWS?</vt:lpstr>
      <vt:lpstr>Motivation: SuperAmma Improving handwashing with emotional drivers</vt:lpstr>
      <vt:lpstr>Motivation: SuperAmma</vt:lpstr>
      <vt:lpstr>Motivation: SuperAmma</vt:lpstr>
      <vt:lpstr>Motivation: SuperAmma</vt:lpstr>
      <vt:lpstr>Motivation: SuperAmma</vt:lpstr>
      <vt:lpstr>What other factors influence HWWS?</vt:lpstr>
      <vt:lpstr>Habit: Fit for School</vt:lpstr>
      <vt:lpstr>Habit: Fit for School</vt:lpstr>
      <vt:lpstr>Habit: Fit for School</vt:lpstr>
      <vt:lpstr>What other factors influence HWWS?</vt:lpstr>
      <vt:lpstr>What other factors influence HWWS?</vt:lpstr>
      <vt:lpstr>What other factors influence HWWS?</vt:lpstr>
      <vt:lpstr>What other factors influence HWWS?</vt:lpstr>
      <vt:lpstr>Hygiene Promotion Take away lessons</vt:lpstr>
      <vt:lpstr>Summary: Day 1</vt:lpstr>
      <vt:lpstr>Citations – Module 1</vt:lpstr>
      <vt:lpstr>Acknowledgements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Handwashing short course</dc:title>
  <dc:creator>Matt Freeman</dc:creator>
  <cp:lastModifiedBy>Layla McCay</cp:lastModifiedBy>
  <cp:revision>248</cp:revision>
  <dcterms:created xsi:type="dcterms:W3CDTF">2014-12-30T23:27:30Z</dcterms:created>
  <dcterms:modified xsi:type="dcterms:W3CDTF">2015-01-09T19:02:49Z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-1050912821</vt:i4>
  </property>
  <property fmtid="{D5CDD505-2E9C-101B-9397-08002B2CF9AE}" pid="3" name="_NewReviewCycle">
    <vt:lpwstr/>
  </property>
  <property fmtid="{D5CDD505-2E9C-101B-9397-08002B2CF9AE}" pid="4" name="_EmailSubject">
    <vt:lpwstr>Emory HW Course 20Nov2014.pptx</vt:lpwstr>
  </property>
  <property fmtid="{D5CDD505-2E9C-101B-9397-08002B2CF9AE}" pid="5" name="_AuthorEmail">
    <vt:lpwstr>hwoodburn@fhi360.org</vt:lpwstr>
  </property>
  <property fmtid="{D5CDD505-2E9C-101B-9397-08002B2CF9AE}" pid="6" name="_AuthorEmailDisplayName">
    <vt:lpwstr>Hanna Woodburn</vt:lpwstr>
  </property>
  <property fmtid="{D5CDD505-2E9C-101B-9397-08002B2CF9AE}" pid="7" name="ContentTypeId">
    <vt:lpwstr>0x01010015A586D6F8077A48941F8711D170AE4C</vt:lpwstr>
  </property>
</Properties>
</file>